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0" r:id="rId2"/>
    <p:sldMasterId id="2147483664" r:id="rId3"/>
  </p:sldMasterIdLst>
  <p:notesMasterIdLst>
    <p:notesMasterId r:id="rId38"/>
  </p:notesMasterIdLst>
  <p:handoutMasterIdLst>
    <p:handoutMasterId r:id="rId39"/>
  </p:handoutMasterIdLst>
  <p:sldIdLst>
    <p:sldId id="256" r:id="rId4"/>
    <p:sldId id="257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92" r:id="rId13"/>
    <p:sldId id="279" r:id="rId14"/>
    <p:sldId id="278" r:id="rId15"/>
    <p:sldId id="288" r:id="rId16"/>
    <p:sldId id="289" r:id="rId17"/>
    <p:sldId id="290" r:id="rId18"/>
    <p:sldId id="291" r:id="rId19"/>
    <p:sldId id="282" r:id="rId20"/>
    <p:sldId id="267" r:id="rId21"/>
    <p:sldId id="285" r:id="rId22"/>
    <p:sldId id="268" r:id="rId23"/>
    <p:sldId id="269" r:id="rId24"/>
    <p:sldId id="270" r:id="rId25"/>
    <p:sldId id="271" r:id="rId26"/>
    <p:sldId id="272" r:id="rId27"/>
    <p:sldId id="287" r:id="rId28"/>
    <p:sldId id="293" r:id="rId29"/>
    <p:sldId id="273" r:id="rId30"/>
    <p:sldId id="283" r:id="rId31"/>
    <p:sldId id="274" r:id="rId32"/>
    <p:sldId id="280" r:id="rId33"/>
    <p:sldId id="258" r:id="rId34"/>
    <p:sldId id="276" r:id="rId35"/>
    <p:sldId id="286" r:id="rId36"/>
    <p:sldId id="277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F942F"/>
    <a:srgbClr val="FFA000"/>
    <a:srgbClr val="FF5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8" autoAdjust="0"/>
    <p:restoredTop sz="93151" autoAdjust="0"/>
  </p:normalViewPr>
  <p:slideViewPr>
    <p:cSldViewPr snapToGrid="0">
      <p:cViewPr varScale="1">
        <p:scale>
          <a:sx n="80" d="100"/>
          <a:sy n="80" d="100"/>
        </p:scale>
        <p:origin x="78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8" d="100"/>
          <a:sy n="68" d="100"/>
        </p:scale>
        <p:origin x="3288" y="2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handoutMaster" Target="handoutMasters/handout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050263-9721-43EF-AC38-28F6115BDD45}" type="datetimeFigureOut">
              <a:rPr lang="en-US" smtClean="0"/>
              <a:t>11/13/2018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DCC633-313E-4664-B570-E52027BA9E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99515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790F4D-45E3-4E16-A568-54C3CC6D5229}" type="datetimeFigureOut">
              <a:rPr lang="en-US" smtClean="0"/>
              <a:t>11/13/2018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992286-4AA4-4E55-98B6-FFAF34B74A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9223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Facebook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en.wikipedia.org/wiki/Netflix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asically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vailable,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oft state,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ventual consistency)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992286-4AA4-4E55-98B6-FFAF34B74A4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3462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Facebook"/>
              </a:rPr>
              <a:t>Facebook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Apache Hive is used and developed by other companies such as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Netflix"/>
              </a:rPr>
              <a:t>Netflix</a:t>
            </a:r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l-P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Live Long And Process </a:t>
            </a:r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Batch model</a:t>
            </a:r>
          </a:p>
          <a:p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LLAPInteractive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Queries</a:t>
            </a:r>
            <a:endParaRPr lang="pl-PL" dirty="0"/>
          </a:p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992286-4AA4-4E55-98B6-FFAF34B74A4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540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F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A9C663B-D5C9-40A9-AFE1-CEBCAD93A6D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62292" y="1699129"/>
            <a:ext cx="6564635" cy="172987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400" spc="300">
                <a:latin typeface="Bahnschrift SemiBold" panose="020B0502040204020203" pitchFamily="34" charset="0"/>
              </a:defRPr>
            </a:lvl1pPr>
          </a:lstStyle>
          <a:p>
            <a:pPr lvl="0"/>
            <a:r>
              <a:rPr lang="pl-PL" dirty="0"/>
              <a:t>PRESENTATION TITLE</a:t>
            </a:r>
            <a:endParaRPr lang="en-US" dirty="0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009FD033-0A64-42AE-A49D-D8C613FD25F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62292" y="3638765"/>
            <a:ext cx="6564635" cy="104753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spc="300">
                <a:latin typeface="Bahnschrift SemiBold" panose="020B0502040204020203" pitchFamily="34" charset="0"/>
              </a:defRPr>
            </a:lvl1pPr>
          </a:lstStyle>
          <a:p>
            <a:pPr lvl="0"/>
            <a:r>
              <a:rPr lang="pl-PL" dirty="0"/>
              <a:t>AUTHOR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9189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NORM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792127" y="857465"/>
            <a:ext cx="4657761" cy="9572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spc="300">
                <a:latin typeface="Malleable-FP" panose="00000500000000000000" pitchFamily="50" charset="0"/>
              </a:defRPr>
            </a:lvl1pPr>
          </a:lstStyle>
          <a:p>
            <a:pPr lvl="0"/>
            <a:r>
              <a:rPr lang="pl-PL" dirty="0" err="1"/>
              <a:t>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40273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F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1">
            <a:extLst>
              <a:ext uri="{FF2B5EF4-FFF2-40B4-BE49-F238E27FC236}">
                <a16:creationId xmlns:a16="http://schemas.microsoft.com/office/drawing/2014/main" id="{337612B7-1133-46F3-9EAD-6B8853334AE5}"/>
              </a:ext>
            </a:extLst>
          </p:cNvPr>
          <p:cNvSpPr/>
          <p:nvPr userDrawn="1"/>
        </p:nvSpPr>
        <p:spPr>
          <a:xfrm>
            <a:off x="1169039" y="2028042"/>
            <a:ext cx="6096000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ctr"/>
            <a:r>
              <a:rPr lang="pl-PL" sz="5400" b="1" dirty="0">
                <a:solidFill>
                  <a:schemeClr val="accent2">
                    <a:lumMod val="75000"/>
                  </a:schemeClr>
                </a:solidFill>
              </a:rPr>
              <a:t>QUESTIONS </a:t>
            </a:r>
          </a:p>
          <a:p>
            <a:pPr lvl="0" algn="ctr"/>
            <a:r>
              <a:rPr lang="pl-PL" sz="5400" b="1" dirty="0">
                <a:solidFill>
                  <a:schemeClr val="accent2">
                    <a:lumMod val="75000"/>
                  </a:schemeClr>
                </a:solidFill>
                <a:latin typeface="Malleable-FP Thin" panose="00000500000000000000"/>
              </a:rPr>
              <a:t>&amp;</a:t>
            </a:r>
          </a:p>
          <a:p>
            <a:pPr lvl="0" algn="ctr"/>
            <a:r>
              <a:rPr lang="pl-PL" sz="5400" b="1" dirty="0">
                <a:solidFill>
                  <a:schemeClr val="accent2">
                    <a:lumMod val="75000"/>
                  </a:schemeClr>
                </a:solidFill>
                <a:latin typeface="Malleable-FP Thin" panose="00000500000000000000"/>
              </a:rPr>
              <a:t>ANSWERS</a:t>
            </a:r>
            <a:endParaRPr lang="en-US" sz="5400" b="1" dirty="0">
              <a:solidFill>
                <a:schemeClr val="accent2">
                  <a:lumMod val="75000"/>
                </a:schemeClr>
              </a:solidFill>
              <a:latin typeface="Malleable-FP Thin" panose="00000500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19391298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_F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1">
            <a:extLst>
              <a:ext uri="{FF2B5EF4-FFF2-40B4-BE49-F238E27FC236}">
                <a16:creationId xmlns:a16="http://schemas.microsoft.com/office/drawing/2014/main" id="{337612B7-1133-46F3-9EAD-6B8853334AE5}"/>
              </a:ext>
            </a:extLst>
          </p:cNvPr>
          <p:cNvSpPr/>
          <p:nvPr userDrawn="1"/>
        </p:nvSpPr>
        <p:spPr>
          <a:xfrm>
            <a:off x="990600" y="2707838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ctr"/>
            <a:r>
              <a:rPr lang="pl-PL" sz="5400" b="1" dirty="0">
                <a:solidFill>
                  <a:schemeClr val="accent2">
                    <a:lumMod val="75000"/>
                  </a:schemeClr>
                </a:solidFill>
              </a:rPr>
              <a:t>THANK YOU!</a:t>
            </a:r>
            <a:endParaRPr lang="en-US" sz="5400" b="1" dirty="0">
              <a:solidFill>
                <a:schemeClr val="accent2">
                  <a:lumMod val="75000"/>
                </a:schemeClr>
              </a:solidFill>
              <a:latin typeface="Malleable-FP Thin" panose="00000500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9701698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EE24B-F92D-460A-B1CB-768D464D0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6881028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.png"/><Relationship Id="rId5" Type="http://schemas.openxmlformats.org/officeDocument/2006/relationships/image" Target="../media/image1.png"/><Relationship Id="rId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2">
            <a:extLst>
              <a:ext uri="{FF2B5EF4-FFF2-40B4-BE49-F238E27FC236}">
                <a16:creationId xmlns:a16="http://schemas.microsoft.com/office/drawing/2014/main" id="{017BC9C4-993B-446E-9C75-59A985BD9500}"/>
              </a:ext>
            </a:extLst>
          </p:cNvPr>
          <p:cNvSpPr txBox="1"/>
          <p:nvPr userDrawn="1"/>
        </p:nvSpPr>
        <p:spPr>
          <a:xfrm>
            <a:off x="9202732" y="6289201"/>
            <a:ext cx="5396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alleable-FP Thin" panose="00000500000000000000" pitchFamily="50" charset="0"/>
              </a:rPr>
              <a:t>www.future-processing.com</a:t>
            </a:r>
          </a:p>
        </p:txBody>
      </p:sp>
      <p:pic>
        <p:nvPicPr>
          <p:cNvPr id="11" name="Obraz 10">
            <a:extLst>
              <a:ext uri="{FF2B5EF4-FFF2-40B4-BE49-F238E27FC236}">
                <a16:creationId xmlns:a16="http://schemas.microsoft.com/office/drawing/2014/main" id="{B453993C-1DBA-4DA2-9573-45A4DB872E2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668491" y="394075"/>
            <a:ext cx="3900053" cy="413433"/>
          </a:xfrm>
          <a:prstGeom prst="rect">
            <a:avLst/>
          </a:prstGeom>
        </p:spPr>
      </p:pic>
      <p:pic>
        <p:nvPicPr>
          <p:cNvPr id="4" name="Obraz 3">
            <a:extLst>
              <a:ext uri="{FF2B5EF4-FFF2-40B4-BE49-F238E27FC236}">
                <a16:creationId xmlns:a16="http://schemas.microsoft.com/office/drawing/2014/main" id="{B3F30181-981F-4986-878F-0793602CDC5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885920" y="898136"/>
            <a:ext cx="6038473" cy="5391065"/>
          </a:xfrm>
          <a:prstGeom prst="rect">
            <a:avLst/>
          </a:prstGeom>
        </p:spPr>
      </p:pic>
      <p:pic>
        <p:nvPicPr>
          <p:cNvPr id="5" name="Obraz 4">
            <a:extLst>
              <a:ext uri="{FF2B5EF4-FFF2-40B4-BE49-F238E27FC236}">
                <a16:creationId xmlns:a16="http://schemas.microsoft.com/office/drawing/2014/main" id="{AA2E8E05-9D4E-472B-BFAB-D6E0718F74D3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" y="2429435"/>
            <a:ext cx="1246094" cy="4229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0001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 userDrawn="1"/>
        </p:nvSpPr>
        <p:spPr>
          <a:xfrm>
            <a:off x="808074" y="499731"/>
            <a:ext cx="73470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0" i="0" u="none" strike="noStrike" kern="1200" spc="300" baseline="0" dirty="0">
                <a:solidFill>
                  <a:schemeClr val="tx1"/>
                </a:solidFill>
                <a:latin typeface="Malleable-FP" panose="00000500000000000000" pitchFamily="50" charset="0"/>
                <a:ea typeface="+mn-ea"/>
                <a:cs typeface="+mn-cs"/>
              </a:rPr>
              <a:t>Interactive Queries for Big Data Solutions</a:t>
            </a:r>
            <a:endParaRPr lang="en-US" sz="1400" spc="0" dirty="0">
              <a:latin typeface="Malleable-FP Thin" panose="00000500000000000000" pitchFamily="50" charset="0"/>
            </a:endParaRPr>
          </a:p>
        </p:txBody>
      </p:sp>
      <p:pic>
        <p:nvPicPr>
          <p:cNvPr id="11" name="Obraz 10">
            <a:extLst>
              <a:ext uri="{FF2B5EF4-FFF2-40B4-BE49-F238E27FC236}">
                <a16:creationId xmlns:a16="http://schemas.microsoft.com/office/drawing/2014/main" id="{C4DAD766-6EF3-44ED-873B-049203AF4B1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668491" y="394075"/>
            <a:ext cx="3900053" cy="413433"/>
          </a:xfrm>
          <a:prstGeom prst="rect">
            <a:avLst/>
          </a:prstGeom>
        </p:spPr>
      </p:pic>
      <p:pic>
        <p:nvPicPr>
          <p:cNvPr id="5" name="Obraz 4">
            <a:extLst>
              <a:ext uri="{FF2B5EF4-FFF2-40B4-BE49-F238E27FC236}">
                <a16:creationId xmlns:a16="http://schemas.microsoft.com/office/drawing/2014/main" id="{594F8B33-1181-4A59-AFB7-C9CE85C267E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" y="2429435"/>
            <a:ext cx="1246094" cy="4229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9611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">
            <a:extLst>
              <a:ext uri="{FF2B5EF4-FFF2-40B4-BE49-F238E27FC236}">
                <a16:creationId xmlns:a16="http://schemas.microsoft.com/office/drawing/2014/main" id="{E808BD24-D1B1-496A-9332-64E0ACE41BD9}"/>
              </a:ext>
            </a:extLst>
          </p:cNvPr>
          <p:cNvSpPr txBox="1"/>
          <p:nvPr userDrawn="1"/>
        </p:nvSpPr>
        <p:spPr>
          <a:xfrm>
            <a:off x="9202732" y="6289201"/>
            <a:ext cx="5396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alleable-FP Thin" panose="00000500000000000000" pitchFamily="50" charset="0"/>
              </a:rPr>
              <a:t>www.future-processing.com</a:t>
            </a:r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26412458-DE38-4AA7-8B61-782768E41574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7668491" y="394075"/>
            <a:ext cx="3900053" cy="413433"/>
          </a:xfrm>
          <a:prstGeom prst="rect">
            <a:avLst/>
          </a:prstGeom>
        </p:spPr>
      </p:pic>
      <p:pic>
        <p:nvPicPr>
          <p:cNvPr id="8" name="Obraz 7">
            <a:extLst>
              <a:ext uri="{FF2B5EF4-FFF2-40B4-BE49-F238E27FC236}">
                <a16:creationId xmlns:a16="http://schemas.microsoft.com/office/drawing/2014/main" id="{F72883AA-99FA-47D9-866C-AE2E3F2E22B1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" y="2429435"/>
            <a:ext cx="1246094" cy="4229098"/>
          </a:xfrm>
          <a:prstGeom prst="rect">
            <a:avLst/>
          </a:prstGeom>
        </p:spPr>
      </p:pic>
      <p:pic>
        <p:nvPicPr>
          <p:cNvPr id="3" name="Obraz 2">
            <a:extLst>
              <a:ext uri="{FF2B5EF4-FFF2-40B4-BE49-F238E27FC236}">
                <a16:creationId xmlns:a16="http://schemas.microsoft.com/office/drawing/2014/main" id="{2B93437F-B4B0-4902-9A87-8E5F539D43CB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5345238" y="1646782"/>
            <a:ext cx="6635276" cy="4494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5127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image" Target="../media/image15.png"/><Relationship Id="rId7" Type="http://schemas.openxmlformats.org/officeDocument/2006/relationships/image" Target="../media/image19.jpeg"/><Relationship Id="rId12" Type="http://schemas.openxmlformats.org/officeDocument/2006/relationships/image" Target="../media/image24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jpeg"/><Relationship Id="rId9" Type="http://schemas.openxmlformats.org/officeDocument/2006/relationships/image" Target="../media/image21.jpeg"/><Relationship Id="rId1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gif"/><Relationship Id="rId3" Type="http://schemas.openxmlformats.org/officeDocument/2006/relationships/tags" Target="../tags/tag3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gif"/><Relationship Id="rId3" Type="http://schemas.openxmlformats.org/officeDocument/2006/relationships/tags" Target="../tags/tag9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tags" Target="../tags/tag12.xml"/><Relationship Id="rId5" Type="http://schemas.openxmlformats.org/officeDocument/2006/relationships/tags" Target="../tags/tag11.xml"/><Relationship Id="rId4" Type="http://schemas.openxmlformats.org/officeDocument/2006/relationships/tags" Target="../tags/tag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azure.microsoft.com/pl-pl/blog/hdinsight-interactive-query-performance-benchmarks-and-integration-with-power-bi-direct-query/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3.png"/><Relationship Id="rId7" Type="http://schemas.openxmlformats.org/officeDocument/2006/relationships/image" Target="../media/image36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cwiki.apache.org/confluence/display/Hive/LLAP" TargetMode="External"/><Relationship Id="rId2" Type="http://schemas.openxmlformats.org/officeDocument/2006/relationships/hyperlink" Target="https://community.hortonworks.com/articles/149894/llap-a-one-page-architecture-overview.html" TargetMode="Externa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mailto:tkrawczyk@future-processing.com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32290" y="1724707"/>
            <a:ext cx="580323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40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Malleable-FP" panose="00000500000000000000" pitchFamily="50" charset="0"/>
              </a:rPr>
              <a:t>Wprowadzenie do </a:t>
            </a:r>
            <a:br>
              <a:rPr lang="pl-PL" sz="4000" b="1" spc="300" dirty="0">
                <a:latin typeface="Malleable-FP" panose="00000500000000000000" pitchFamily="50" charset="0"/>
              </a:rPr>
            </a:br>
            <a:r>
              <a:rPr lang="pl-PL" sz="4600" b="1" dirty="0">
                <a:solidFill>
                  <a:srgbClr val="EF942F"/>
                </a:solidFill>
              </a:rPr>
              <a:t>Interactive Queries </a:t>
            </a:r>
            <a:br>
              <a:rPr lang="pl-PL" sz="4000" b="1" spc="300" dirty="0">
                <a:latin typeface="Malleable-FP" panose="00000500000000000000" pitchFamily="50" charset="0"/>
              </a:rPr>
            </a:br>
            <a:r>
              <a:rPr lang="pl-PL" sz="40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Malleable-FP" panose="00000500000000000000" pitchFamily="50" charset="0"/>
              </a:rPr>
              <a:t>dla</a:t>
            </a:r>
            <a:r>
              <a:rPr lang="pl-PL" sz="4000" b="1" spc="300" dirty="0">
                <a:latin typeface="Malleable-FP" panose="00000500000000000000" pitchFamily="50" charset="0"/>
              </a:rPr>
              <a:t> </a:t>
            </a:r>
            <a:r>
              <a:rPr lang="en-GB" sz="4000" b="1" spc="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alleable-FP" panose="00000500000000000000" pitchFamily="50" charset="0"/>
              </a:rPr>
              <a:t>rozwiązań</a:t>
            </a:r>
            <a:r>
              <a:rPr lang="en-GB" sz="40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Malleable-FP" panose="00000500000000000000" pitchFamily="50" charset="0"/>
              </a:rPr>
              <a:t> </a:t>
            </a:r>
            <a:r>
              <a:rPr lang="pl-PL" sz="4600" b="1" dirty="0">
                <a:solidFill>
                  <a:srgbClr val="EF942F"/>
                </a:solidFill>
              </a:rPr>
              <a:t>Big Data</a:t>
            </a:r>
            <a:endParaRPr lang="en-US" sz="4600" b="1" dirty="0">
              <a:solidFill>
                <a:srgbClr val="EF942F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32290" y="4103897"/>
            <a:ext cx="539664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EF942F"/>
                </a:solidFill>
              </a:rPr>
              <a:t>Katowice 2018.09.27  </a:t>
            </a:r>
          </a:p>
          <a:p>
            <a:endParaRPr lang="en-US" sz="2000" dirty="0">
              <a:latin typeface="Malleable-FP" panose="00000500000000000000" pitchFamily="50" charset="0"/>
            </a:endParaRPr>
          </a:p>
          <a:p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leable-FP" panose="00000500000000000000" pitchFamily="50" charset="0"/>
              </a:rPr>
              <a:t>Authors:</a:t>
            </a:r>
          </a:p>
          <a:p>
            <a:r>
              <a:rPr lang="en-US" sz="2000" dirty="0">
                <a:latin typeface="Malleable-FP" panose="00000500000000000000" pitchFamily="50" charset="0"/>
              </a:rPr>
              <a:t>	</a:t>
            </a: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leable-FP" panose="00000500000000000000" pitchFamily="50" charset="0"/>
              </a:rPr>
              <a:t>Tomasz Krawczyk</a:t>
            </a:r>
          </a:p>
          <a:p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leable-FP" panose="00000500000000000000" pitchFamily="50" charset="0"/>
              </a:rPr>
              <a:t>	 Sebastian </a:t>
            </a:r>
            <a:r>
              <a:rPr lang="en-US" sz="2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alleable-FP" panose="00000500000000000000" pitchFamily="50" charset="0"/>
              </a:rPr>
              <a:t>Zęderowski</a:t>
            </a:r>
            <a:br>
              <a:rPr lang="en-US" sz="2000" dirty="0">
                <a:latin typeface="Malleable-FP Thin" panose="00000500000000000000" pitchFamily="50" charset="0"/>
              </a:rPr>
            </a:br>
            <a:endParaRPr lang="en-US" sz="2000" dirty="0">
              <a:latin typeface="Malleable-FP Thin" panose="00000500000000000000" pitchFamily="50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496C7B-75A4-4278-8458-9D8632F0A9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075" y="291893"/>
            <a:ext cx="5114925" cy="87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6161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9DD53D4-F4DD-4FB9-9F6D-E0E6D694B0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92127" y="857465"/>
            <a:ext cx="7417153" cy="957299"/>
          </a:xfrm>
        </p:spPr>
        <p:txBody>
          <a:bodyPr/>
          <a:lstStyle/>
          <a:p>
            <a:r>
              <a:rPr lang="en-GB" sz="4400" b="1" spc="-50" dirty="0">
                <a:solidFill>
                  <a:srgbClr val="EF942F"/>
                </a:solidFill>
                <a:latin typeface="Calibri Light" panose="020F0302020204030204"/>
                <a:ea typeface="+mj-ea"/>
                <a:cs typeface="+mj-cs"/>
              </a:rPr>
              <a:t>Databases (CAP)</a:t>
            </a:r>
            <a:endParaRPr lang="pl-PL" sz="3200" dirty="0">
              <a:solidFill>
                <a:srgbClr val="EF942F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4F9AE2-4D15-41DF-BC66-3C32339320D7}"/>
              </a:ext>
            </a:extLst>
          </p:cNvPr>
          <p:cNvSpPr txBox="1"/>
          <p:nvPr/>
        </p:nvSpPr>
        <p:spPr>
          <a:xfrm>
            <a:off x="6213953" y="6447126"/>
            <a:ext cx="59780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err="1"/>
              <a:t>Source:https</a:t>
            </a:r>
            <a:r>
              <a:rPr lang="en-GB" sz="1400" dirty="0"/>
              <a:t>://www.quora.com/HBase-follows-which-features-of-CAP-theorem</a:t>
            </a:r>
            <a:endParaRPr lang="pl-PL" sz="1400" dirty="0"/>
          </a:p>
        </p:txBody>
      </p:sp>
      <p:pic>
        <p:nvPicPr>
          <p:cNvPr id="1026" name="Picture 2" descr="https://qph.fs.quoracdn.net/main-qimg-1ad61927c014a2b8cc0f485628713d85">
            <a:extLst>
              <a:ext uri="{FF2B5EF4-FFF2-40B4-BE49-F238E27FC236}">
                <a16:creationId xmlns:a16="http://schemas.microsoft.com/office/drawing/2014/main" id="{356421D9-BE44-4E53-8C95-CE708794DA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2019300"/>
            <a:ext cx="8527774" cy="3771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72442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FAC2F79-834E-434E-9BEE-B090DD7B54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sz="4400" b="1" spc="-50" dirty="0">
                <a:solidFill>
                  <a:srgbClr val="EF942F"/>
                </a:solidFill>
                <a:latin typeface="Calibri Light" panose="020F0302020204030204"/>
                <a:ea typeface="+mj-ea"/>
                <a:cs typeface="+mj-cs"/>
              </a:rPr>
              <a:t>Database solutions</a:t>
            </a:r>
            <a:endParaRPr lang="pl-PL" sz="4400" b="1" spc="-50" dirty="0">
              <a:solidFill>
                <a:srgbClr val="EF942F"/>
              </a:solidFill>
              <a:latin typeface="Calibri Light" panose="020F0302020204030204"/>
              <a:ea typeface="+mj-ea"/>
              <a:cs typeface="+mj-cs"/>
            </a:endParaRPr>
          </a:p>
        </p:txBody>
      </p:sp>
      <p:pic>
        <p:nvPicPr>
          <p:cNvPr id="1026" name="Picture 2" descr="Znalezione obrazy dla zapytania cassandra db">
            <a:extLst>
              <a:ext uri="{FF2B5EF4-FFF2-40B4-BE49-F238E27FC236}">
                <a16:creationId xmlns:a16="http://schemas.microsoft.com/office/drawing/2014/main" id="{24AF059E-F281-4251-BF04-E9A6EDFFD1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9153" y="2698703"/>
            <a:ext cx="3072447" cy="2301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Znalezione obrazy dla zapytania apache hbase logo">
            <a:extLst>
              <a:ext uri="{FF2B5EF4-FFF2-40B4-BE49-F238E27FC236}">
                <a16:creationId xmlns:a16="http://schemas.microsoft.com/office/drawing/2014/main" id="{74EA91C3-F6BA-4075-9C09-C49C0A6CD6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049" y="2218741"/>
            <a:ext cx="2789872" cy="708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Znalezione obrazy dla zapytania apache spark sql">
            <a:extLst>
              <a:ext uri="{FF2B5EF4-FFF2-40B4-BE49-F238E27FC236}">
                <a16:creationId xmlns:a16="http://schemas.microsoft.com/office/drawing/2014/main" id="{E3793B8B-E8FD-4EFC-8FCE-8DC68A36A4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6400" y="5188576"/>
            <a:ext cx="2092960" cy="1114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Znalezione obrazy dla zapytania apache phoenix">
            <a:extLst>
              <a:ext uri="{FF2B5EF4-FFF2-40B4-BE49-F238E27FC236}">
                <a16:creationId xmlns:a16="http://schemas.microsoft.com/office/drawing/2014/main" id="{D6EB0B57-6D6C-449D-A68F-84BF1B897E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5460" y="4021010"/>
            <a:ext cx="2881311" cy="776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Znalezione obrazy dla zapytania apache presto">
            <a:extLst>
              <a:ext uri="{FF2B5EF4-FFF2-40B4-BE49-F238E27FC236}">
                <a16:creationId xmlns:a16="http://schemas.microsoft.com/office/drawing/2014/main" id="{C1B0A386-A847-42F6-8B67-F231A12BAE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4315" y="4180336"/>
            <a:ext cx="2142172" cy="1322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Znalezione obrazy dla zapytania cosmos db">
            <a:extLst>
              <a:ext uri="{FF2B5EF4-FFF2-40B4-BE49-F238E27FC236}">
                <a16:creationId xmlns:a16="http://schemas.microsoft.com/office/drawing/2014/main" id="{C1C737B7-A55B-4FEC-84EC-EBDC0F4D77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2504" y="2066722"/>
            <a:ext cx="3886200" cy="1171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Znalezione obrazy dla zapytania mssql">
            <a:extLst>
              <a:ext uri="{FF2B5EF4-FFF2-40B4-BE49-F238E27FC236}">
                <a16:creationId xmlns:a16="http://schemas.microsoft.com/office/drawing/2014/main" id="{436B899E-6F4B-4FAF-8131-EE626C5DC9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4831" y="2939546"/>
            <a:ext cx="3533775" cy="129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Znalezione obrazy dla zapytania apache impala">
            <a:extLst>
              <a:ext uri="{FF2B5EF4-FFF2-40B4-BE49-F238E27FC236}">
                <a16:creationId xmlns:a16="http://schemas.microsoft.com/office/drawing/2014/main" id="{9BE45184-D6FE-451B-9B09-F37107DF06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2179" y="5070580"/>
            <a:ext cx="1681161" cy="1699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Znalezione obrazy dla zapytania oracle">
            <a:extLst>
              <a:ext uri="{FF2B5EF4-FFF2-40B4-BE49-F238E27FC236}">
                <a16:creationId xmlns:a16="http://schemas.microsoft.com/office/drawing/2014/main" id="{8B9167B1-5100-4098-8AF5-3FA2C7F271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0746" y="5920103"/>
            <a:ext cx="2920046" cy="702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Znalezione obrazy dla zapytania hive">
            <a:extLst>
              <a:ext uri="{FF2B5EF4-FFF2-40B4-BE49-F238E27FC236}">
                <a16:creationId xmlns:a16="http://schemas.microsoft.com/office/drawing/2014/main" id="{334D71C2-EF28-4837-83C1-A42800D15C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8327" y="2033240"/>
            <a:ext cx="1729105" cy="1554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Znalezione obrazy dla zapytania azure data warehouse">
            <a:extLst>
              <a:ext uri="{FF2B5EF4-FFF2-40B4-BE49-F238E27FC236}">
                <a16:creationId xmlns:a16="http://schemas.microsoft.com/office/drawing/2014/main" id="{CA99024E-E86F-4C49-BDB6-CD1696F69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9420" y="4030469"/>
            <a:ext cx="1509307" cy="1509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 descr="Znalezione obrazy dla zapytania redis">
            <a:extLst>
              <a:ext uri="{FF2B5EF4-FFF2-40B4-BE49-F238E27FC236}">
                <a16:creationId xmlns:a16="http://schemas.microsoft.com/office/drawing/2014/main" id="{87049F68-145D-42C3-AFFE-50B935B0E7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5633" y="4703977"/>
            <a:ext cx="1979951" cy="1671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555A414-D1D7-4855-A5B2-82FDB9877D9C}"/>
              </a:ext>
            </a:extLst>
          </p:cNvPr>
          <p:cNvSpPr txBox="1"/>
          <p:nvPr/>
        </p:nvSpPr>
        <p:spPr>
          <a:xfrm>
            <a:off x="5537200" y="5502760"/>
            <a:ext cx="2374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Azure Data Warehouse</a:t>
            </a:r>
            <a:endParaRPr lang="pl-PL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054" name="Picture 30" descr="Znalezione obrazy dla zapytania postgresql">
            <a:extLst>
              <a:ext uri="{FF2B5EF4-FFF2-40B4-BE49-F238E27FC236}">
                <a16:creationId xmlns:a16="http://schemas.microsoft.com/office/drawing/2014/main" id="{1A7D4A82-DABA-44D3-825B-99313564D0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255" y="2912490"/>
            <a:ext cx="2122860" cy="971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13083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235F6A2-3E25-44F0-80E1-B41181A3BDA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92127" y="857465"/>
            <a:ext cx="8534753" cy="957299"/>
          </a:xfrm>
        </p:spPr>
        <p:txBody>
          <a:bodyPr/>
          <a:lstStyle/>
          <a:p>
            <a:r>
              <a:rPr lang="en-US" sz="4400" b="1" spc="-50" dirty="0">
                <a:solidFill>
                  <a:srgbClr val="EF942F"/>
                </a:solidFill>
                <a:latin typeface="Calibri Light" panose="020F0302020204030204"/>
                <a:ea typeface="+mj-ea"/>
                <a:cs typeface="+mj-cs"/>
              </a:rPr>
              <a:t>Detailed Queries (Point Queries)</a:t>
            </a:r>
            <a:endParaRPr lang="pl-PL" sz="4400" b="1" spc="-50" dirty="0">
              <a:solidFill>
                <a:srgbClr val="EF942F"/>
              </a:solidFill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D1666FF-E5EE-4E00-860A-DE046DF49479}"/>
              </a:ext>
            </a:extLst>
          </p:cNvPr>
          <p:cNvSpPr/>
          <p:nvPr/>
        </p:nvSpPr>
        <p:spPr>
          <a:xfrm>
            <a:off x="989205" y="1881766"/>
            <a:ext cx="4549607" cy="122231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Client Application</a:t>
            </a:r>
            <a:endParaRPr lang="pl-PL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2D2BE4E-C470-4877-87A0-16594A771EA7}"/>
              </a:ext>
            </a:extLst>
          </p:cNvPr>
          <p:cNvGrpSpPr/>
          <p:nvPr/>
        </p:nvGrpSpPr>
        <p:grpSpPr>
          <a:xfrm>
            <a:off x="3121134" y="2525273"/>
            <a:ext cx="6150948" cy="4066024"/>
            <a:chOff x="6497881" y="3487418"/>
            <a:chExt cx="4657799" cy="2648719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A1E29803-379F-4078-918E-9CAB4EF4F281}"/>
                </a:ext>
              </a:extLst>
            </p:cNvPr>
            <p:cNvGrpSpPr/>
            <p:nvPr/>
          </p:nvGrpSpPr>
          <p:grpSpPr>
            <a:xfrm>
              <a:off x="6497881" y="4055410"/>
              <a:ext cx="4657799" cy="2080727"/>
              <a:chOff x="6497881" y="4055410"/>
              <a:chExt cx="4657799" cy="2080727"/>
            </a:xfrm>
          </p:grpSpPr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D0020D3A-D8FB-4F75-B985-FF146DECE955}"/>
                  </a:ext>
                </a:extLst>
              </p:cNvPr>
              <p:cNvSpPr/>
              <p:nvPr/>
            </p:nvSpPr>
            <p:spPr>
              <a:xfrm>
                <a:off x="6497881" y="4055410"/>
                <a:ext cx="4606410" cy="2080727"/>
              </a:xfrm>
              <a:prstGeom prst="round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pl-PL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E4B46AE9-4F8C-41DF-B736-6B9D650E6C8A}"/>
                  </a:ext>
                </a:extLst>
              </p:cNvPr>
              <p:cNvSpPr/>
              <p:nvPr/>
            </p:nvSpPr>
            <p:spPr>
              <a:xfrm>
                <a:off x="6937093" y="4117915"/>
                <a:ext cx="4218587" cy="22054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endParaRPr lang="pl-PL" sz="1600" dirty="0"/>
              </a:p>
            </p:txBody>
          </p:sp>
        </p:grpSp>
        <p:cxnSp>
          <p:nvCxnSpPr>
            <p:cNvPr id="7" name="Straight Arrow Connector 78">
              <a:extLst>
                <a:ext uri="{FF2B5EF4-FFF2-40B4-BE49-F238E27FC236}">
                  <a16:creationId xmlns:a16="http://schemas.microsoft.com/office/drawing/2014/main" id="{035088E8-F6CA-41BA-A6A7-B5133A9E2E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59807" y="3487418"/>
              <a:ext cx="0" cy="567992"/>
            </a:xfrm>
            <a:prstGeom prst="straightConnector1">
              <a:avLst/>
            </a:prstGeom>
            <a:ln w="38100" cap="flat" cmpd="sng" algn="ctr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7149471B-00A9-4DE7-8876-94E0548B8095}"/>
              </a:ext>
            </a:extLst>
          </p:cNvPr>
          <p:cNvGrpSpPr/>
          <p:nvPr/>
        </p:nvGrpSpPr>
        <p:grpSpPr>
          <a:xfrm>
            <a:off x="5538813" y="1914117"/>
            <a:ext cx="5870868" cy="1222310"/>
            <a:chOff x="149750" y="2288756"/>
            <a:chExt cx="5514001" cy="1222310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7D8CE5EC-8EF8-46C0-934C-31470A0B9838}"/>
                </a:ext>
              </a:extLst>
            </p:cNvPr>
            <p:cNvSpPr/>
            <p:nvPr/>
          </p:nvSpPr>
          <p:spPr>
            <a:xfrm>
              <a:off x="1114144" y="2288756"/>
              <a:ext cx="4549607" cy="1222310"/>
            </a:xfrm>
            <a:prstGeom prst="round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Interactive Query Engine</a:t>
              </a:r>
              <a:endParaRPr lang="pl-PL" dirty="0"/>
            </a:p>
          </p:txBody>
        </p:sp>
        <p:cxnSp>
          <p:nvCxnSpPr>
            <p:cNvPr id="13" name="Straight Arrow Connector 78">
              <a:extLst>
                <a:ext uri="{FF2B5EF4-FFF2-40B4-BE49-F238E27FC236}">
                  <a16:creationId xmlns:a16="http://schemas.microsoft.com/office/drawing/2014/main" id="{76A2F69A-BD29-4276-92C6-95B156EAEE1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9750" y="2899911"/>
              <a:ext cx="898019" cy="2"/>
            </a:xfrm>
            <a:prstGeom prst="straightConnector1">
              <a:avLst/>
            </a:prstGeom>
            <a:ln w="38100" cap="flat" cmpd="sng" algn="ctr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 type="arrow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2E1EB3C6-1CB9-469F-8766-79ABA1B0C44E}"/>
              </a:ext>
            </a:extLst>
          </p:cNvPr>
          <p:cNvSpPr/>
          <p:nvPr/>
        </p:nvSpPr>
        <p:spPr>
          <a:xfrm>
            <a:off x="3833813" y="4144474"/>
            <a:ext cx="465772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READINGDATETIME</a:t>
            </a:r>
            <a:r>
              <a:rPr lang="pl-PL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VALUE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DEVICESDATA </a:t>
            </a:r>
          </a:p>
          <a:p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pl-PL" b="1" dirty="0">
                <a:solidFill>
                  <a:srgbClr val="D97B20"/>
                </a:solidFill>
                <a:latin typeface="Consolas" panose="020B0609020204030204" pitchFamily="49" charset="0"/>
              </a:rPr>
              <a:t>DEVICEID = 86 </a:t>
            </a:r>
          </a:p>
          <a:p>
            <a:r>
              <a:rPr lang="pl-PL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READINGDATETIME</a:t>
            </a:r>
            <a:r>
              <a:rPr lang="pl-PL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pl-PL" dirty="0">
                <a:solidFill>
                  <a:srgbClr val="FF0000"/>
                </a:solidFill>
                <a:latin typeface="Consolas" panose="020B0609020204030204" pitchFamily="49" charset="0"/>
              </a:rPr>
              <a:t>'2018-09-01'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ORDER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READINGDATETIME LIMIT 1000</a:t>
            </a:r>
          </a:p>
        </p:txBody>
      </p:sp>
    </p:spTree>
    <p:extLst>
      <p:ext uri="{BB962C8B-B14F-4D97-AF65-F5344CB8AC3E}">
        <p14:creationId xmlns:p14="http://schemas.microsoft.com/office/powerpoint/2010/main" val="15976705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91BF2A8-342D-4EE1-9612-C9535877C91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sz="4400" b="1" spc="-50" dirty="0">
                <a:solidFill>
                  <a:srgbClr val="EF942F"/>
                </a:solidFill>
                <a:latin typeface="Calibri Light" panose="020F0302020204030204"/>
                <a:ea typeface="+mj-ea"/>
                <a:cs typeface="+mj-cs"/>
              </a:rPr>
              <a:t>Apache HBase</a:t>
            </a:r>
            <a:endParaRPr lang="pl-PL" sz="4400" b="1" spc="-50" dirty="0">
              <a:solidFill>
                <a:srgbClr val="EF942F"/>
              </a:solidFill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B35103A-8F1E-40B9-9FAE-4D9FB74565E8}"/>
              </a:ext>
            </a:extLst>
          </p:cNvPr>
          <p:cNvSpPr txBox="1">
            <a:spLocks/>
          </p:cNvSpPr>
          <p:nvPr/>
        </p:nvSpPr>
        <p:spPr>
          <a:xfrm>
            <a:off x="792127" y="181476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 fontScale="25000" lnSpcReduction="2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4048" marR="0" lvl="1" indent="-182880" algn="l" defTabSz="914400" rtl="0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E48312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pl-PL" sz="44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84048" marR="0" lvl="1" indent="-182880" algn="l" defTabSz="914400" rtl="0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E48312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GB" sz="9600" dirty="0">
                <a:solidFill>
                  <a:srgbClr val="000000">
                    <a:lumMod val="75000"/>
                    <a:lumOff val="25000"/>
                  </a:srgbClr>
                </a:solidFill>
                <a:latin typeface="Calibri" panose="020F0502020204030204"/>
              </a:rPr>
              <a:t>B</a:t>
            </a:r>
            <a:r>
              <a:rPr kumimoji="0" lang="pl-PL" sz="96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uilt on Hadoop </a:t>
            </a:r>
          </a:p>
          <a:p>
            <a:pPr marL="384048" marR="0" lvl="1" indent="-182880" algn="l" defTabSz="914400" rtl="0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E48312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GB" sz="9600" dirty="0">
                <a:solidFill>
                  <a:srgbClr val="000000">
                    <a:lumMod val="75000"/>
                    <a:lumOff val="25000"/>
                  </a:srgbClr>
                </a:solidFill>
                <a:latin typeface="Calibri" panose="020F0502020204030204"/>
              </a:rPr>
              <a:t>M</a:t>
            </a:r>
            <a:r>
              <a:rPr kumimoji="0" lang="pl-PL" sz="96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aster/slave</a:t>
            </a:r>
            <a:endParaRPr kumimoji="0" lang="en-GB" sz="96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84048" marR="0" lvl="1" indent="-182880" algn="l" defTabSz="914400" rtl="0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E48312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GB" sz="9600" dirty="0">
                <a:solidFill>
                  <a:srgbClr val="000000">
                    <a:lumMod val="75000"/>
                    <a:lumOff val="25000"/>
                  </a:srgbClr>
                </a:solidFill>
                <a:latin typeface="Calibri" panose="020F0502020204030204"/>
              </a:rPr>
              <a:t>O</a:t>
            </a:r>
            <a:r>
              <a:rPr kumimoji="0" lang="pl-PL" sz="96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 top of </a:t>
            </a:r>
            <a:r>
              <a:rPr kumimoji="0" lang="pl-PL" sz="9600" b="1" i="0" u="none" strike="noStrike" kern="1200" cap="none" spc="0" normalizeH="0" baseline="0" noProof="0" dirty="0">
                <a:ln>
                  <a:noFill/>
                </a:ln>
                <a:solidFill>
                  <a:srgbClr val="EF942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HDFS</a:t>
            </a:r>
          </a:p>
          <a:p>
            <a:pPr marL="384048" marR="0" lvl="1" indent="-182880" algn="l" defTabSz="914400" rtl="0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E48312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GB" sz="9600" dirty="0">
                <a:solidFill>
                  <a:srgbClr val="000000">
                    <a:lumMod val="75000"/>
                    <a:lumOff val="25000"/>
                  </a:srgbClr>
                </a:solidFill>
                <a:latin typeface="Calibri" panose="020F0502020204030204"/>
              </a:rPr>
              <a:t>I</a:t>
            </a:r>
            <a:r>
              <a:rPr kumimoji="0" lang="pl-PL" sz="96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mplementation of G</a:t>
            </a:r>
            <a:r>
              <a:rPr kumimoji="0" lang="en-US" sz="9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oogle</a:t>
            </a:r>
            <a:r>
              <a:rPr kumimoji="0" lang="en-US" sz="96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9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BigTable</a:t>
            </a:r>
            <a:endParaRPr kumimoji="0" lang="en-US" sz="96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84048" marR="0" lvl="1" indent="-182880" algn="l" defTabSz="914400" rtl="0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E48312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GB" sz="9600" dirty="0">
                <a:solidFill>
                  <a:srgbClr val="000000">
                    <a:lumMod val="75000"/>
                    <a:lumOff val="25000"/>
                  </a:srgbClr>
                </a:solidFill>
                <a:latin typeface="Calibri" panose="020F0502020204030204"/>
              </a:rPr>
              <a:t>C</a:t>
            </a:r>
            <a:r>
              <a:rPr kumimoji="0" lang="pl-PL" sz="96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olumn-oriented key-value data store</a:t>
            </a:r>
            <a:endParaRPr kumimoji="0" lang="en-US" sz="96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84048" marR="0" lvl="1" indent="-182880" algn="l" defTabSz="914400" rtl="0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E48312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sz="9600" b="1" dirty="0">
                <a:solidFill>
                  <a:srgbClr val="EF942F"/>
                </a:solidFill>
                <a:latin typeface="Calibri" panose="020F0502020204030204"/>
              </a:rPr>
              <a:t>S</a:t>
            </a:r>
            <a:r>
              <a:rPr kumimoji="0" lang="en-US" sz="9600" b="1" i="0" u="none" strike="noStrike" kern="1200" cap="none" spc="0" normalizeH="0" baseline="0" noProof="0" dirty="0" err="1">
                <a:ln>
                  <a:noFill/>
                </a:ln>
                <a:solidFill>
                  <a:srgbClr val="EF942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harding</a:t>
            </a:r>
            <a:r>
              <a:rPr kumimoji="0" lang="en-US" sz="96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(region) </a:t>
            </a:r>
            <a:endParaRPr kumimoji="0" lang="pl-PL" sz="96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84048" marR="0" lvl="1" indent="-182880" algn="l" defTabSz="914400" rtl="0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E48312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GB" sz="9600" b="1" dirty="0">
                <a:solidFill>
                  <a:srgbClr val="EF942F"/>
                </a:solidFill>
                <a:latin typeface="Calibri" panose="020F0502020204030204"/>
              </a:rPr>
              <a:t>R</a:t>
            </a:r>
            <a:r>
              <a:rPr kumimoji="0" lang="en-GB" sz="9600" b="1" i="0" u="none" strike="noStrike" kern="1200" cap="none" spc="0" normalizeH="0" baseline="0" noProof="0" dirty="0" err="1">
                <a:ln>
                  <a:noFill/>
                </a:ln>
                <a:solidFill>
                  <a:srgbClr val="EF942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andom</a:t>
            </a:r>
            <a:r>
              <a:rPr kumimoji="0" lang="en-GB" sz="9600" b="1" i="0" u="none" strike="noStrike" kern="1200" cap="none" spc="0" normalizeH="0" baseline="0" noProof="0" dirty="0">
                <a:ln>
                  <a:noFill/>
                </a:ln>
                <a:solidFill>
                  <a:srgbClr val="EF942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access </a:t>
            </a:r>
            <a:r>
              <a:rPr kumimoji="0" lang="en-GB" sz="96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and </a:t>
            </a:r>
            <a:r>
              <a:rPr kumimoji="0" lang="en-GB" sz="9600" b="1" i="0" u="none" strike="noStrike" kern="1200" cap="none" spc="0" normalizeH="0" baseline="0" noProof="0" dirty="0">
                <a:ln>
                  <a:noFill/>
                </a:ln>
                <a:solidFill>
                  <a:srgbClr val="EF942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strong consistency</a:t>
            </a:r>
            <a:endParaRPr kumimoji="0" lang="pl-PL" sz="9600" b="1" i="0" u="none" strike="noStrike" kern="1200" cap="none" spc="0" normalizeH="0" baseline="0" noProof="0" dirty="0">
              <a:ln>
                <a:noFill/>
              </a:ln>
              <a:solidFill>
                <a:srgbClr val="EF942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84048" marR="0" lvl="1" indent="-182880" algn="l" defTabSz="914400" rtl="0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E48312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GB" sz="9600" dirty="0">
                <a:solidFill>
                  <a:srgbClr val="000000">
                    <a:lumMod val="75000"/>
                    <a:lumOff val="25000"/>
                  </a:srgbClr>
                </a:solidFill>
                <a:latin typeface="Calibri" panose="020F0502020204030204"/>
              </a:rPr>
              <a:t>S</a:t>
            </a:r>
            <a:r>
              <a:rPr kumimoji="0" lang="pl-PL" sz="96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chemaless </a:t>
            </a:r>
          </a:p>
          <a:p>
            <a:pPr marL="384048" marR="0" lvl="1" indent="-182880" algn="l" defTabSz="914400" rtl="0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E48312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GB" sz="9600" dirty="0">
                <a:solidFill>
                  <a:srgbClr val="000000">
                    <a:lumMod val="75000"/>
                    <a:lumOff val="25000"/>
                  </a:srgbClr>
                </a:solidFill>
                <a:latin typeface="Calibri" panose="020F0502020204030204"/>
              </a:rPr>
              <a:t>S</a:t>
            </a:r>
            <a:r>
              <a:rPr kumimoji="0" lang="en-GB" sz="9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cales</a:t>
            </a:r>
            <a:r>
              <a:rPr kumimoji="0" lang="en-GB" sz="96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linearly to handle petabytes </a:t>
            </a:r>
            <a:endParaRPr kumimoji="0" lang="pl-PL" sz="96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84048" marR="0" lvl="2" indent="0" algn="l" defTabSz="914400" rtl="0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E48312"/>
              </a:buClr>
              <a:buSzTx/>
              <a:buFont typeface="Calibri" pitchFamily="34" charset="0"/>
              <a:buNone/>
              <a:tabLst/>
              <a:defRPr/>
            </a:pPr>
            <a:r>
              <a:rPr kumimoji="0" lang="en-GB" sz="96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of data on thousands of nodes</a:t>
            </a:r>
            <a:endParaRPr kumimoji="0" lang="pl-PL" sz="96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84048" marR="0" lvl="2" indent="0" algn="l" defTabSz="914400" rtl="0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E48312"/>
              </a:buClr>
              <a:buSzTx/>
              <a:buFont typeface="Calibri" pitchFamily="34" charset="0"/>
              <a:buNone/>
              <a:tabLst/>
              <a:defRPr/>
            </a:pPr>
            <a:endParaRPr kumimoji="0" lang="pl-PL" sz="24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91440" marR="0" lvl="0" indent="-9144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E48312"/>
              </a:buClr>
              <a:buSzPct val="100000"/>
              <a:buFont typeface="Calibri" panose="020F0502020204030204" pitchFamily="34" charset="0"/>
              <a:buChar char=" "/>
              <a:tabLst/>
              <a:defRPr/>
            </a:pPr>
            <a:endParaRPr kumimoji="0" lang="en-GB" sz="2000" b="1" i="0" u="none" strike="noStrike" kern="1200" cap="none" spc="0" normalizeH="0" baseline="0" noProof="0" dirty="0">
              <a:ln>
                <a:noFill/>
              </a:ln>
              <a:solidFill>
                <a:srgbClr val="D97B2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91440" marR="0" lvl="0" indent="-9144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E48312"/>
              </a:buClr>
              <a:buSzPct val="100000"/>
              <a:buFont typeface="Calibri" panose="020F0502020204030204" pitchFamily="34" charset="0"/>
              <a:buChar char=" "/>
              <a:tabLst/>
              <a:defRPr/>
            </a:pPr>
            <a:r>
              <a:rPr kumimoji="0" lang="pl-PL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  <a:p>
            <a:pPr marL="91440" marR="0" lvl="0" indent="-9144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E48312"/>
              </a:buClr>
              <a:buSzPct val="100000"/>
              <a:buFont typeface="Calibri" panose="020F0502020204030204" pitchFamily="34" charset="0"/>
              <a:buChar char=" "/>
              <a:tabLst/>
              <a:defRPr/>
            </a:pPr>
            <a:endParaRPr kumimoji="0" lang="pl-PL" sz="20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2" descr="https://mapr.com/blog/in-depth-look-hbase-architecture/assets/blogimages/HBaseArchitecture-Blog-Fig1.png">
            <a:extLst>
              <a:ext uri="{FF2B5EF4-FFF2-40B4-BE49-F238E27FC236}">
                <a16:creationId xmlns:a16="http://schemas.microsoft.com/office/drawing/2014/main" id="{3688D113-618B-4BCA-98F3-AF5FCD1BE3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5991" y="2129089"/>
            <a:ext cx="5899809" cy="3201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Znalezione obrazy dla zapytania apache hbase logo">
            <a:extLst>
              <a:ext uri="{FF2B5EF4-FFF2-40B4-BE49-F238E27FC236}">
                <a16:creationId xmlns:a16="http://schemas.microsoft.com/office/drawing/2014/main" id="{9FDE401E-B9A4-4C8E-ACEB-F6173DB591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4474" y="5483904"/>
            <a:ext cx="2789872" cy="708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2838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E198549-1464-4C32-8291-D786605083C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62501" y="887352"/>
            <a:ext cx="9466298" cy="957299"/>
          </a:xfrm>
        </p:spPr>
        <p:txBody>
          <a:bodyPr/>
          <a:lstStyle/>
          <a:p>
            <a:r>
              <a:rPr lang="en-GB" sz="4400" b="1" spc="-50" dirty="0">
                <a:solidFill>
                  <a:srgbClr val="EF942F"/>
                </a:solidFill>
                <a:latin typeface="Calibri Light" panose="020F0302020204030204"/>
                <a:ea typeface="+mj-ea"/>
                <a:cs typeface="+mj-cs"/>
              </a:rPr>
              <a:t>Apache HBase </a:t>
            </a:r>
            <a:r>
              <a:rPr lang="pl-PL" sz="4400" b="1" spc="-50" dirty="0">
                <a:solidFill>
                  <a:srgbClr val="EF942F"/>
                </a:solidFill>
                <a:latin typeface="Calibri Light" panose="020F0302020204030204"/>
                <a:ea typeface="+mj-ea"/>
                <a:cs typeface="+mj-cs"/>
              </a:rPr>
              <a:t>(</a:t>
            </a:r>
            <a:r>
              <a:rPr lang="en-GB" sz="4400" b="1" spc="-50" dirty="0">
                <a:solidFill>
                  <a:srgbClr val="EF942F"/>
                </a:solidFill>
                <a:latin typeface="Calibri Light" panose="020F0302020204030204"/>
                <a:ea typeface="+mj-ea"/>
                <a:cs typeface="+mj-cs"/>
              </a:rPr>
              <a:t>horizontal </a:t>
            </a:r>
            <a:r>
              <a:rPr lang="en-GB" sz="4400" b="1" spc="-50" dirty="0" err="1">
                <a:solidFill>
                  <a:srgbClr val="EF942F"/>
                </a:solidFill>
                <a:latin typeface="Calibri Light" panose="020F0302020204030204"/>
                <a:ea typeface="+mj-ea"/>
                <a:cs typeface="+mj-cs"/>
              </a:rPr>
              <a:t>sharding</a:t>
            </a:r>
            <a:r>
              <a:rPr lang="pl-PL" sz="4400" b="1" spc="-50" dirty="0">
                <a:solidFill>
                  <a:srgbClr val="EF942F"/>
                </a:solidFill>
                <a:latin typeface="Calibri Light" panose="020F0302020204030204"/>
                <a:ea typeface="+mj-ea"/>
                <a:cs typeface="+mj-cs"/>
              </a:rPr>
              <a:t>)</a:t>
            </a:r>
          </a:p>
        </p:txBody>
      </p:sp>
      <p:graphicFrame>
        <p:nvGraphicFramePr>
          <p:cNvPr id="35" name="Tabela 6">
            <a:extLst>
              <a:ext uri="{FF2B5EF4-FFF2-40B4-BE49-F238E27FC236}">
                <a16:creationId xmlns:a16="http://schemas.microsoft.com/office/drawing/2014/main" id="{9C7B64B1-5FA1-4F1C-878E-2FD75DACBD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8826660"/>
              </p:ext>
            </p:extLst>
          </p:nvPr>
        </p:nvGraphicFramePr>
        <p:xfrm>
          <a:off x="762501" y="3014627"/>
          <a:ext cx="2727845" cy="201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6843">
                  <a:extLst>
                    <a:ext uri="{9D8B030D-6E8A-4147-A177-3AD203B41FA5}">
                      <a16:colId xmlns:a16="http://schemas.microsoft.com/office/drawing/2014/main" val="1764424823"/>
                    </a:ext>
                  </a:extLst>
                </a:gridCol>
                <a:gridCol w="511493">
                  <a:extLst>
                    <a:ext uri="{9D8B030D-6E8A-4147-A177-3AD203B41FA5}">
                      <a16:colId xmlns:a16="http://schemas.microsoft.com/office/drawing/2014/main" val="123313387"/>
                    </a:ext>
                  </a:extLst>
                </a:gridCol>
                <a:gridCol w="505143">
                  <a:extLst>
                    <a:ext uri="{9D8B030D-6E8A-4147-A177-3AD203B41FA5}">
                      <a16:colId xmlns:a16="http://schemas.microsoft.com/office/drawing/2014/main" val="3040305526"/>
                    </a:ext>
                  </a:extLst>
                </a:gridCol>
                <a:gridCol w="511493">
                  <a:extLst>
                    <a:ext uri="{9D8B030D-6E8A-4147-A177-3AD203B41FA5}">
                      <a16:colId xmlns:a16="http://schemas.microsoft.com/office/drawing/2014/main" val="3661306896"/>
                    </a:ext>
                  </a:extLst>
                </a:gridCol>
                <a:gridCol w="492873">
                  <a:extLst>
                    <a:ext uri="{9D8B030D-6E8A-4147-A177-3AD203B41FA5}">
                      <a16:colId xmlns:a16="http://schemas.microsoft.com/office/drawing/2014/main" val="1847700947"/>
                    </a:ext>
                  </a:extLst>
                </a:gridCol>
              </a:tblGrid>
              <a:tr h="155778">
                <a:tc rowSpan="2"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kumimoji="0" lang="pl-PL" sz="12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RowKey</a:t>
                      </a:r>
                      <a:endParaRPr lang="en-GB" sz="12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pl-PL" sz="1200" dirty="0"/>
                        <a:t>CF1</a:t>
                      </a:r>
                      <a:endParaRPr lang="en-GB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sz="12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pl-PL" sz="1200" dirty="0"/>
                        <a:t>CF2</a:t>
                      </a:r>
                      <a:endParaRPr lang="en-GB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2114499"/>
                  </a:ext>
                </a:extLst>
              </a:tr>
              <a:tr h="155778">
                <a:tc vMerge="1">
                  <a:txBody>
                    <a:bodyPr/>
                    <a:lstStyle/>
                    <a:p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pl-PL" sz="12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ColA</a:t>
                      </a:r>
                      <a:endParaRPr lang="en-GB" sz="1200" dirty="0"/>
                    </a:p>
                  </a:txBody>
                  <a:tcPr>
                    <a:solidFill>
                      <a:srgbClr val="D97B2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0" lang="pl-PL" sz="12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ColB</a:t>
                      </a:r>
                      <a:endParaRPr lang="en-GB" sz="1200" dirty="0"/>
                    </a:p>
                  </a:txBody>
                  <a:tcPr>
                    <a:solidFill>
                      <a:srgbClr val="D97B2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0" lang="pl-PL" sz="12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ColA</a:t>
                      </a:r>
                      <a:endParaRPr lang="en-GB" sz="1200" dirty="0"/>
                    </a:p>
                  </a:txBody>
                  <a:tcPr>
                    <a:solidFill>
                      <a:srgbClr val="D97B2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0" lang="pl-PL" sz="12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ColB</a:t>
                      </a:r>
                      <a:endParaRPr lang="en-GB" sz="1200" dirty="0"/>
                    </a:p>
                  </a:txBody>
                  <a:tcPr>
                    <a:solidFill>
                      <a:srgbClr val="D97B2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3984132"/>
                  </a:ext>
                </a:extLst>
              </a:tr>
              <a:tr h="138470">
                <a:tc>
                  <a:txBody>
                    <a:bodyPr/>
                    <a:lstStyle/>
                    <a:p>
                      <a:r>
                        <a:rPr lang="pl-PL" sz="1000" dirty="0"/>
                        <a:t>1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000" dirty="0" err="1"/>
                        <a:t>val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1015238"/>
                  </a:ext>
                </a:extLst>
              </a:tr>
              <a:tr h="138470">
                <a:tc>
                  <a:txBody>
                    <a:bodyPr/>
                    <a:lstStyle/>
                    <a:p>
                      <a:r>
                        <a:rPr lang="pl-PL" sz="1000" dirty="0"/>
                        <a:t>2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000" dirty="0" err="1"/>
                        <a:t>val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000" dirty="0" err="1"/>
                        <a:t>val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000" dirty="0" err="1"/>
                        <a:t>val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000" dirty="0" err="1"/>
                        <a:t>val</a:t>
                      </a:r>
                      <a:endParaRPr lang="en-GB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5663538"/>
                  </a:ext>
                </a:extLst>
              </a:tr>
              <a:tr h="138470">
                <a:tc>
                  <a:txBody>
                    <a:bodyPr/>
                    <a:lstStyle/>
                    <a:p>
                      <a:r>
                        <a:rPr lang="pl-PL" sz="1000" dirty="0"/>
                        <a:t>3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000" dirty="0" err="1"/>
                        <a:t>val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000" dirty="0" err="1"/>
                        <a:t>val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000" dirty="0" err="1"/>
                        <a:t>val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000" dirty="0" err="1"/>
                        <a:t>val</a:t>
                      </a:r>
                      <a:endParaRPr lang="en-GB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1709476"/>
                  </a:ext>
                </a:extLst>
              </a:tr>
              <a:tr h="138470">
                <a:tc>
                  <a:txBody>
                    <a:bodyPr/>
                    <a:lstStyle/>
                    <a:p>
                      <a:r>
                        <a:rPr lang="pl-PL" sz="1000" dirty="0"/>
                        <a:t>4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000" dirty="0" err="1"/>
                        <a:t>val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000" dirty="0" err="1"/>
                        <a:t>val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000" dirty="0" err="1"/>
                        <a:t>val</a:t>
                      </a:r>
                      <a:endParaRPr lang="en-GB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0620506"/>
                  </a:ext>
                </a:extLst>
              </a:tr>
              <a:tr h="138470">
                <a:tc>
                  <a:txBody>
                    <a:bodyPr/>
                    <a:lstStyle/>
                    <a:p>
                      <a:r>
                        <a:rPr lang="pl-PL" sz="1000" dirty="0"/>
                        <a:t>5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000" dirty="0" err="1"/>
                        <a:t>val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000" dirty="0" err="1"/>
                        <a:t>val</a:t>
                      </a:r>
                      <a:endParaRPr lang="en-GB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3216319"/>
                  </a:ext>
                </a:extLst>
              </a:tr>
              <a:tr h="138470">
                <a:tc>
                  <a:txBody>
                    <a:bodyPr/>
                    <a:lstStyle/>
                    <a:p>
                      <a:r>
                        <a:rPr lang="pl-PL" sz="1000" dirty="0"/>
                        <a:t>6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000" dirty="0" err="1"/>
                        <a:t>val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000" dirty="0" err="1"/>
                        <a:t>val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1857611"/>
                  </a:ext>
                </a:extLst>
              </a:tr>
            </a:tbl>
          </a:graphicData>
        </a:graphic>
      </p:graphicFrame>
      <p:cxnSp>
        <p:nvCxnSpPr>
          <p:cNvPr id="36" name="Straight Arrow Connector 78">
            <a:extLst>
              <a:ext uri="{FF2B5EF4-FFF2-40B4-BE49-F238E27FC236}">
                <a16:creationId xmlns:a16="http://schemas.microsoft.com/office/drawing/2014/main" id="{596696C1-AFFF-4407-95E9-7B00E9A098F7}"/>
              </a:ext>
            </a:extLst>
          </p:cNvPr>
          <p:cNvCxnSpPr>
            <a:cxnSpLocks/>
          </p:cNvCxnSpPr>
          <p:nvPr/>
        </p:nvCxnSpPr>
        <p:spPr>
          <a:xfrm flipV="1">
            <a:off x="3765890" y="4062859"/>
            <a:ext cx="384175" cy="200848"/>
          </a:xfrm>
          <a:prstGeom prst="straightConnector1">
            <a:avLst/>
          </a:prstGeom>
          <a:ln w="38100" cap="flat" cmpd="sng" algn="ctr">
            <a:solidFill>
              <a:schemeClr val="accent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aphicFrame>
        <p:nvGraphicFramePr>
          <p:cNvPr id="37" name="Tabela 11">
            <a:extLst>
              <a:ext uri="{FF2B5EF4-FFF2-40B4-BE49-F238E27FC236}">
                <a16:creationId xmlns:a16="http://schemas.microsoft.com/office/drawing/2014/main" id="{A15B3264-FE5A-4B1E-A83B-CA4EBEC54B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9286676"/>
              </p:ext>
            </p:extLst>
          </p:nvPr>
        </p:nvGraphicFramePr>
        <p:xfrm>
          <a:off x="4276885" y="2931939"/>
          <a:ext cx="2297545" cy="4876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76543">
                  <a:extLst>
                    <a:ext uri="{9D8B030D-6E8A-4147-A177-3AD203B41FA5}">
                      <a16:colId xmlns:a16="http://schemas.microsoft.com/office/drawing/2014/main" val="1764424823"/>
                    </a:ext>
                  </a:extLst>
                </a:gridCol>
                <a:gridCol w="511493">
                  <a:extLst>
                    <a:ext uri="{9D8B030D-6E8A-4147-A177-3AD203B41FA5}">
                      <a16:colId xmlns:a16="http://schemas.microsoft.com/office/drawing/2014/main" val="123313387"/>
                    </a:ext>
                  </a:extLst>
                </a:gridCol>
                <a:gridCol w="505143">
                  <a:extLst>
                    <a:ext uri="{9D8B030D-6E8A-4147-A177-3AD203B41FA5}">
                      <a16:colId xmlns:a16="http://schemas.microsoft.com/office/drawing/2014/main" val="3040305526"/>
                    </a:ext>
                  </a:extLst>
                </a:gridCol>
                <a:gridCol w="511493">
                  <a:extLst>
                    <a:ext uri="{9D8B030D-6E8A-4147-A177-3AD203B41FA5}">
                      <a16:colId xmlns:a16="http://schemas.microsoft.com/office/drawing/2014/main" val="3661306896"/>
                    </a:ext>
                  </a:extLst>
                </a:gridCol>
                <a:gridCol w="492873">
                  <a:extLst>
                    <a:ext uri="{9D8B030D-6E8A-4147-A177-3AD203B41FA5}">
                      <a16:colId xmlns:a16="http://schemas.microsoft.com/office/drawing/2014/main" val="1847700947"/>
                    </a:ext>
                  </a:extLst>
                </a:gridCol>
              </a:tblGrid>
              <a:tr h="138470">
                <a:tc>
                  <a:txBody>
                    <a:bodyPr/>
                    <a:lstStyle/>
                    <a:p>
                      <a:r>
                        <a:rPr lang="pl-PL" sz="1000" dirty="0"/>
                        <a:t>1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000" dirty="0" err="1"/>
                        <a:t>val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1015238"/>
                  </a:ext>
                </a:extLst>
              </a:tr>
              <a:tr h="138470">
                <a:tc>
                  <a:txBody>
                    <a:bodyPr/>
                    <a:lstStyle/>
                    <a:p>
                      <a:r>
                        <a:rPr lang="pl-PL" sz="1000" dirty="0"/>
                        <a:t>2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000" dirty="0" err="1"/>
                        <a:t>val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000" dirty="0" err="1"/>
                        <a:t>val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000" dirty="0" err="1"/>
                        <a:t>val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000" dirty="0" err="1"/>
                        <a:t>val</a:t>
                      </a:r>
                      <a:endParaRPr lang="en-GB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5663538"/>
                  </a:ext>
                </a:extLst>
              </a:tr>
            </a:tbl>
          </a:graphicData>
        </a:graphic>
      </p:graphicFrame>
      <p:graphicFrame>
        <p:nvGraphicFramePr>
          <p:cNvPr id="38" name="Tabela 12">
            <a:extLst>
              <a:ext uri="{FF2B5EF4-FFF2-40B4-BE49-F238E27FC236}">
                <a16:creationId xmlns:a16="http://schemas.microsoft.com/office/drawing/2014/main" id="{05C32EC8-653D-4EC7-B720-47A6B04966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1292989"/>
              </p:ext>
            </p:extLst>
          </p:nvPr>
        </p:nvGraphicFramePr>
        <p:xfrm>
          <a:off x="4276884" y="3776627"/>
          <a:ext cx="2297545" cy="4876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76543">
                  <a:extLst>
                    <a:ext uri="{9D8B030D-6E8A-4147-A177-3AD203B41FA5}">
                      <a16:colId xmlns:a16="http://schemas.microsoft.com/office/drawing/2014/main" val="1764424823"/>
                    </a:ext>
                  </a:extLst>
                </a:gridCol>
                <a:gridCol w="511493">
                  <a:extLst>
                    <a:ext uri="{9D8B030D-6E8A-4147-A177-3AD203B41FA5}">
                      <a16:colId xmlns:a16="http://schemas.microsoft.com/office/drawing/2014/main" val="123313387"/>
                    </a:ext>
                  </a:extLst>
                </a:gridCol>
                <a:gridCol w="505143">
                  <a:extLst>
                    <a:ext uri="{9D8B030D-6E8A-4147-A177-3AD203B41FA5}">
                      <a16:colId xmlns:a16="http://schemas.microsoft.com/office/drawing/2014/main" val="3040305526"/>
                    </a:ext>
                  </a:extLst>
                </a:gridCol>
                <a:gridCol w="511493">
                  <a:extLst>
                    <a:ext uri="{9D8B030D-6E8A-4147-A177-3AD203B41FA5}">
                      <a16:colId xmlns:a16="http://schemas.microsoft.com/office/drawing/2014/main" val="3661306896"/>
                    </a:ext>
                  </a:extLst>
                </a:gridCol>
                <a:gridCol w="492873">
                  <a:extLst>
                    <a:ext uri="{9D8B030D-6E8A-4147-A177-3AD203B41FA5}">
                      <a16:colId xmlns:a16="http://schemas.microsoft.com/office/drawing/2014/main" val="1847700947"/>
                    </a:ext>
                  </a:extLst>
                </a:gridCol>
              </a:tblGrid>
              <a:tr h="138470">
                <a:tc>
                  <a:txBody>
                    <a:bodyPr/>
                    <a:lstStyle/>
                    <a:p>
                      <a:r>
                        <a:rPr lang="pl-PL" sz="1000" dirty="0"/>
                        <a:t>3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000" dirty="0" err="1"/>
                        <a:t>val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000" dirty="0" err="1"/>
                        <a:t>val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000" dirty="0" err="1"/>
                        <a:t>val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000" dirty="0" err="1"/>
                        <a:t>val</a:t>
                      </a:r>
                      <a:endParaRPr lang="en-GB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1709476"/>
                  </a:ext>
                </a:extLst>
              </a:tr>
              <a:tr h="138470">
                <a:tc>
                  <a:txBody>
                    <a:bodyPr/>
                    <a:lstStyle/>
                    <a:p>
                      <a:r>
                        <a:rPr lang="pl-PL" sz="1000" dirty="0"/>
                        <a:t>4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000" dirty="0" err="1"/>
                        <a:t>val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000" dirty="0" err="1"/>
                        <a:t>val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000" dirty="0" err="1"/>
                        <a:t>val</a:t>
                      </a:r>
                      <a:endParaRPr lang="en-GB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0620506"/>
                  </a:ext>
                </a:extLst>
              </a:tr>
            </a:tbl>
          </a:graphicData>
        </a:graphic>
      </p:graphicFrame>
      <p:graphicFrame>
        <p:nvGraphicFramePr>
          <p:cNvPr id="39" name="Tabela 13">
            <a:extLst>
              <a:ext uri="{FF2B5EF4-FFF2-40B4-BE49-F238E27FC236}">
                <a16:creationId xmlns:a16="http://schemas.microsoft.com/office/drawing/2014/main" id="{EB24D733-57B0-49EB-AFB8-3CC1EB87FC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5790718"/>
              </p:ext>
            </p:extLst>
          </p:nvPr>
        </p:nvGraphicFramePr>
        <p:xfrm>
          <a:off x="4276883" y="4644428"/>
          <a:ext cx="2297545" cy="4876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76543">
                  <a:extLst>
                    <a:ext uri="{9D8B030D-6E8A-4147-A177-3AD203B41FA5}">
                      <a16:colId xmlns:a16="http://schemas.microsoft.com/office/drawing/2014/main" val="1764424823"/>
                    </a:ext>
                  </a:extLst>
                </a:gridCol>
                <a:gridCol w="511493">
                  <a:extLst>
                    <a:ext uri="{9D8B030D-6E8A-4147-A177-3AD203B41FA5}">
                      <a16:colId xmlns:a16="http://schemas.microsoft.com/office/drawing/2014/main" val="123313387"/>
                    </a:ext>
                  </a:extLst>
                </a:gridCol>
                <a:gridCol w="505143">
                  <a:extLst>
                    <a:ext uri="{9D8B030D-6E8A-4147-A177-3AD203B41FA5}">
                      <a16:colId xmlns:a16="http://schemas.microsoft.com/office/drawing/2014/main" val="3040305526"/>
                    </a:ext>
                  </a:extLst>
                </a:gridCol>
                <a:gridCol w="511493">
                  <a:extLst>
                    <a:ext uri="{9D8B030D-6E8A-4147-A177-3AD203B41FA5}">
                      <a16:colId xmlns:a16="http://schemas.microsoft.com/office/drawing/2014/main" val="3661306896"/>
                    </a:ext>
                  </a:extLst>
                </a:gridCol>
                <a:gridCol w="492873">
                  <a:extLst>
                    <a:ext uri="{9D8B030D-6E8A-4147-A177-3AD203B41FA5}">
                      <a16:colId xmlns:a16="http://schemas.microsoft.com/office/drawing/2014/main" val="1847700947"/>
                    </a:ext>
                  </a:extLst>
                </a:gridCol>
              </a:tblGrid>
              <a:tr h="138470">
                <a:tc>
                  <a:txBody>
                    <a:bodyPr/>
                    <a:lstStyle/>
                    <a:p>
                      <a:r>
                        <a:rPr lang="pl-PL" sz="1000" dirty="0"/>
                        <a:t>5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000" dirty="0" err="1"/>
                        <a:t>val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000" dirty="0" err="1"/>
                        <a:t>val</a:t>
                      </a:r>
                      <a:endParaRPr lang="en-GB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3216319"/>
                  </a:ext>
                </a:extLst>
              </a:tr>
              <a:tr h="138470">
                <a:tc>
                  <a:txBody>
                    <a:bodyPr/>
                    <a:lstStyle/>
                    <a:p>
                      <a:r>
                        <a:rPr lang="pl-PL" sz="1000" dirty="0"/>
                        <a:t>6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000" dirty="0" err="1"/>
                        <a:t>val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000" dirty="0" err="1"/>
                        <a:t>val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1857611"/>
                  </a:ext>
                </a:extLst>
              </a:tr>
            </a:tbl>
          </a:graphicData>
        </a:graphic>
      </p:graphicFrame>
      <p:cxnSp>
        <p:nvCxnSpPr>
          <p:cNvPr id="40" name="Straight Arrow Connector 78">
            <a:extLst>
              <a:ext uri="{FF2B5EF4-FFF2-40B4-BE49-F238E27FC236}">
                <a16:creationId xmlns:a16="http://schemas.microsoft.com/office/drawing/2014/main" id="{19E08F76-8ED1-4DC6-B299-6781931A22F0}"/>
              </a:ext>
            </a:extLst>
          </p:cNvPr>
          <p:cNvCxnSpPr>
            <a:cxnSpLocks/>
          </p:cNvCxnSpPr>
          <p:nvPr/>
        </p:nvCxnSpPr>
        <p:spPr>
          <a:xfrm>
            <a:off x="3729811" y="4765450"/>
            <a:ext cx="420254" cy="17017"/>
          </a:xfrm>
          <a:prstGeom prst="straightConnector1">
            <a:avLst/>
          </a:prstGeom>
          <a:ln w="38100" cap="flat" cmpd="sng" algn="ctr">
            <a:solidFill>
              <a:schemeClr val="accent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1" name="Straight Arrow Connector 78">
            <a:extLst>
              <a:ext uri="{FF2B5EF4-FFF2-40B4-BE49-F238E27FC236}">
                <a16:creationId xmlns:a16="http://schemas.microsoft.com/office/drawing/2014/main" id="{FF47C4C3-F371-4E40-AAFF-F2754EDCD260}"/>
              </a:ext>
            </a:extLst>
          </p:cNvPr>
          <p:cNvCxnSpPr>
            <a:cxnSpLocks/>
          </p:cNvCxnSpPr>
          <p:nvPr/>
        </p:nvCxnSpPr>
        <p:spPr>
          <a:xfrm flipV="1">
            <a:off x="3729811" y="3190642"/>
            <a:ext cx="467034" cy="522074"/>
          </a:xfrm>
          <a:prstGeom prst="straightConnector1">
            <a:avLst/>
          </a:prstGeom>
          <a:ln w="38100" cap="flat" cmpd="sng" algn="ctr">
            <a:solidFill>
              <a:schemeClr val="accent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42" name="Picture 4" descr="Database Server by ujmoser">
            <a:extLst>
              <a:ext uri="{FF2B5EF4-FFF2-40B4-BE49-F238E27FC236}">
                <a16:creationId xmlns:a16="http://schemas.microsoft.com/office/drawing/2014/main" id="{771DC026-F7E5-4900-BBF3-69868C1F49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9984" y="2786751"/>
            <a:ext cx="538450" cy="773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4" descr="Database Server by ujmoser">
            <a:extLst>
              <a:ext uri="{FF2B5EF4-FFF2-40B4-BE49-F238E27FC236}">
                <a16:creationId xmlns:a16="http://schemas.microsoft.com/office/drawing/2014/main" id="{500DE452-33BF-463B-AD4F-F11AC6C365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9984" y="3634558"/>
            <a:ext cx="538450" cy="773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4" descr="Database Server by ujmoser">
            <a:extLst>
              <a:ext uri="{FF2B5EF4-FFF2-40B4-BE49-F238E27FC236}">
                <a16:creationId xmlns:a16="http://schemas.microsoft.com/office/drawing/2014/main" id="{1A9DC6C6-5AB3-4B51-8740-694C82F0D2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9984" y="4521610"/>
            <a:ext cx="538450" cy="773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Nawias klamrowy zamykający 26">
            <a:extLst>
              <a:ext uri="{FF2B5EF4-FFF2-40B4-BE49-F238E27FC236}">
                <a16:creationId xmlns:a16="http://schemas.microsoft.com/office/drawing/2014/main" id="{85F0477B-1CAA-40BC-866C-34DC111D6216}"/>
              </a:ext>
            </a:extLst>
          </p:cNvPr>
          <p:cNvSpPr/>
          <p:nvPr/>
        </p:nvSpPr>
        <p:spPr>
          <a:xfrm rot="16200000">
            <a:off x="11347253" y="1901923"/>
            <a:ext cx="163912" cy="1470401"/>
          </a:xfrm>
          <a:prstGeom prst="rightBrace">
            <a:avLst>
              <a:gd name="adj1" fmla="val 29023"/>
              <a:gd name="adj2" fmla="val 4948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Nawias klamrowy zamykający 27">
            <a:extLst>
              <a:ext uri="{FF2B5EF4-FFF2-40B4-BE49-F238E27FC236}">
                <a16:creationId xmlns:a16="http://schemas.microsoft.com/office/drawing/2014/main" id="{0A959CF3-955A-4BDB-81AF-365DC8DA532E}"/>
              </a:ext>
            </a:extLst>
          </p:cNvPr>
          <p:cNvSpPr/>
          <p:nvPr/>
        </p:nvSpPr>
        <p:spPr>
          <a:xfrm rot="16200000">
            <a:off x="2024147" y="1177582"/>
            <a:ext cx="198681" cy="2882262"/>
          </a:xfrm>
          <a:prstGeom prst="rightBrace">
            <a:avLst>
              <a:gd name="adj1" fmla="val 29023"/>
              <a:gd name="adj2" fmla="val 4948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Nawias klamrowy zamykający 28">
            <a:extLst>
              <a:ext uri="{FF2B5EF4-FFF2-40B4-BE49-F238E27FC236}">
                <a16:creationId xmlns:a16="http://schemas.microsoft.com/office/drawing/2014/main" id="{241ED653-D95F-4B6A-8B85-D8C994798177}"/>
              </a:ext>
            </a:extLst>
          </p:cNvPr>
          <p:cNvSpPr/>
          <p:nvPr/>
        </p:nvSpPr>
        <p:spPr>
          <a:xfrm rot="16200000">
            <a:off x="5335007" y="1478631"/>
            <a:ext cx="181297" cy="2297545"/>
          </a:xfrm>
          <a:prstGeom prst="rightBrace">
            <a:avLst>
              <a:gd name="adj1" fmla="val 29023"/>
              <a:gd name="adj2" fmla="val 4948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pole tekstowe 22">
            <a:extLst>
              <a:ext uri="{FF2B5EF4-FFF2-40B4-BE49-F238E27FC236}">
                <a16:creationId xmlns:a16="http://schemas.microsoft.com/office/drawing/2014/main" id="{3C26F069-4F14-4D82-81C2-A821FB25696A}"/>
              </a:ext>
            </a:extLst>
          </p:cNvPr>
          <p:cNvSpPr txBox="1"/>
          <p:nvPr/>
        </p:nvSpPr>
        <p:spPr>
          <a:xfrm>
            <a:off x="1678958" y="2123447"/>
            <a:ext cx="1172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Table</a:t>
            </a:r>
            <a:endParaRPr lang="en-GB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9" name="pole tekstowe 30">
            <a:extLst>
              <a:ext uri="{FF2B5EF4-FFF2-40B4-BE49-F238E27FC236}">
                <a16:creationId xmlns:a16="http://schemas.microsoft.com/office/drawing/2014/main" id="{DE47A482-FF7B-41A4-B418-7E7BCA179AA4}"/>
              </a:ext>
            </a:extLst>
          </p:cNvPr>
          <p:cNvSpPr txBox="1"/>
          <p:nvPr/>
        </p:nvSpPr>
        <p:spPr>
          <a:xfrm flipH="1">
            <a:off x="8167605" y="2123447"/>
            <a:ext cx="1005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HFile</a:t>
            </a:r>
            <a:endParaRPr lang="en-GB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0" name="pole tekstowe 31">
            <a:extLst>
              <a:ext uri="{FF2B5EF4-FFF2-40B4-BE49-F238E27FC236}">
                <a16:creationId xmlns:a16="http://schemas.microsoft.com/office/drawing/2014/main" id="{885FE9A6-D8E2-45F6-ADFE-37B5A0DBEE82}"/>
              </a:ext>
            </a:extLst>
          </p:cNvPr>
          <p:cNvSpPr txBox="1"/>
          <p:nvPr/>
        </p:nvSpPr>
        <p:spPr>
          <a:xfrm>
            <a:off x="10583620" y="2117536"/>
            <a:ext cx="1675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Region servers</a:t>
            </a:r>
            <a:endParaRPr lang="en-GB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51" name="Straight Arrow Connector 78">
            <a:extLst>
              <a:ext uri="{FF2B5EF4-FFF2-40B4-BE49-F238E27FC236}">
                <a16:creationId xmlns:a16="http://schemas.microsoft.com/office/drawing/2014/main" id="{87034314-C15C-4127-B8CA-FDF26A5A03CA}"/>
              </a:ext>
            </a:extLst>
          </p:cNvPr>
          <p:cNvCxnSpPr>
            <a:cxnSpLocks/>
          </p:cNvCxnSpPr>
          <p:nvPr/>
        </p:nvCxnSpPr>
        <p:spPr>
          <a:xfrm>
            <a:off x="10342193" y="3219400"/>
            <a:ext cx="520170" cy="0"/>
          </a:xfrm>
          <a:prstGeom prst="straightConnector1">
            <a:avLst/>
          </a:prstGeom>
          <a:ln w="38100" cap="flat" cmpd="sng" algn="ctr">
            <a:solidFill>
              <a:schemeClr val="accent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2" name="Straight Arrow Connector 78">
            <a:extLst>
              <a:ext uri="{FF2B5EF4-FFF2-40B4-BE49-F238E27FC236}">
                <a16:creationId xmlns:a16="http://schemas.microsoft.com/office/drawing/2014/main" id="{E98249BC-4837-4E2C-B721-C34DBDC446D5}"/>
              </a:ext>
            </a:extLst>
          </p:cNvPr>
          <p:cNvCxnSpPr>
            <a:cxnSpLocks/>
          </p:cNvCxnSpPr>
          <p:nvPr/>
        </p:nvCxnSpPr>
        <p:spPr>
          <a:xfrm>
            <a:off x="10364270" y="4024791"/>
            <a:ext cx="520170" cy="0"/>
          </a:xfrm>
          <a:prstGeom prst="straightConnector1">
            <a:avLst/>
          </a:prstGeom>
          <a:ln w="38100" cap="flat" cmpd="sng" algn="ctr">
            <a:solidFill>
              <a:schemeClr val="accent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3" name="Straight Arrow Connector 78">
            <a:extLst>
              <a:ext uri="{FF2B5EF4-FFF2-40B4-BE49-F238E27FC236}">
                <a16:creationId xmlns:a16="http://schemas.microsoft.com/office/drawing/2014/main" id="{4B1D2204-E606-4D7C-9729-17A6543F0E8A}"/>
              </a:ext>
            </a:extLst>
          </p:cNvPr>
          <p:cNvCxnSpPr>
            <a:cxnSpLocks/>
          </p:cNvCxnSpPr>
          <p:nvPr/>
        </p:nvCxnSpPr>
        <p:spPr>
          <a:xfrm>
            <a:off x="10364270" y="4903821"/>
            <a:ext cx="520170" cy="0"/>
          </a:xfrm>
          <a:prstGeom prst="straightConnector1">
            <a:avLst/>
          </a:prstGeom>
          <a:ln w="38100" cap="flat" cmpd="sng" algn="ctr">
            <a:solidFill>
              <a:schemeClr val="accent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aphicFrame>
        <p:nvGraphicFramePr>
          <p:cNvPr id="54" name="Tabela 35">
            <a:extLst>
              <a:ext uri="{FF2B5EF4-FFF2-40B4-BE49-F238E27FC236}">
                <a16:creationId xmlns:a16="http://schemas.microsoft.com/office/drawing/2014/main" id="{2BAA86B8-E4EB-4587-A6B4-EA80C23792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9106363"/>
              </p:ext>
            </p:extLst>
          </p:nvPr>
        </p:nvGraphicFramePr>
        <p:xfrm>
          <a:off x="7316658" y="2932594"/>
          <a:ext cx="1293179" cy="4876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76543">
                  <a:extLst>
                    <a:ext uri="{9D8B030D-6E8A-4147-A177-3AD203B41FA5}">
                      <a16:colId xmlns:a16="http://schemas.microsoft.com/office/drawing/2014/main" val="1764424823"/>
                    </a:ext>
                  </a:extLst>
                </a:gridCol>
                <a:gridCol w="511493">
                  <a:extLst>
                    <a:ext uri="{9D8B030D-6E8A-4147-A177-3AD203B41FA5}">
                      <a16:colId xmlns:a16="http://schemas.microsoft.com/office/drawing/2014/main" val="123313387"/>
                    </a:ext>
                  </a:extLst>
                </a:gridCol>
                <a:gridCol w="505143">
                  <a:extLst>
                    <a:ext uri="{9D8B030D-6E8A-4147-A177-3AD203B41FA5}">
                      <a16:colId xmlns:a16="http://schemas.microsoft.com/office/drawing/2014/main" val="3040305526"/>
                    </a:ext>
                  </a:extLst>
                </a:gridCol>
              </a:tblGrid>
              <a:tr h="138470">
                <a:tc>
                  <a:txBody>
                    <a:bodyPr/>
                    <a:lstStyle/>
                    <a:p>
                      <a:r>
                        <a:rPr lang="pl-PL" sz="1000" dirty="0"/>
                        <a:t>1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000" dirty="0" err="1"/>
                        <a:t>val</a:t>
                      </a:r>
                      <a:endParaRPr lang="en-GB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1015238"/>
                  </a:ext>
                </a:extLst>
              </a:tr>
              <a:tr h="138470">
                <a:tc>
                  <a:txBody>
                    <a:bodyPr/>
                    <a:lstStyle/>
                    <a:p>
                      <a:r>
                        <a:rPr lang="pl-PL" sz="1000" dirty="0"/>
                        <a:t>2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000" dirty="0" err="1"/>
                        <a:t>val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000" dirty="0" err="1"/>
                        <a:t>val</a:t>
                      </a:r>
                      <a:endParaRPr lang="en-GB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5663538"/>
                  </a:ext>
                </a:extLst>
              </a:tr>
            </a:tbl>
          </a:graphicData>
        </a:graphic>
      </p:graphicFrame>
      <p:graphicFrame>
        <p:nvGraphicFramePr>
          <p:cNvPr id="55" name="Tabela 36">
            <a:extLst>
              <a:ext uri="{FF2B5EF4-FFF2-40B4-BE49-F238E27FC236}">
                <a16:creationId xmlns:a16="http://schemas.microsoft.com/office/drawing/2014/main" id="{53C02495-3CD3-45E4-B5DA-85950B091B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2662274"/>
              </p:ext>
            </p:extLst>
          </p:nvPr>
        </p:nvGraphicFramePr>
        <p:xfrm>
          <a:off x="7344258" y="3798814"/>
          <a:ext cx="1293179" cy="4876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76543">
                  <a:extLst>
                    <a:ext uri="{9D8B030D-6E8A-4147-A177-3AD203B41FA5}">
                      <a16:colId xmlns:a16="http://schemas.microsoft.com/office/drawing/2014/main" val="1764424823"/>
                    </a:ext>
                  </a:extLst>
                </a:gridCol>
                <a:gridCol w="511493">
                  <a:extLst>
                    <a:ext uri="{9D8B030D-6E8A-4147-A177-3AD203B41FA5}">
                      <a16:colId xmlns:a16="http://schemas.microsoft.com/office/drawing/2014/main" val="123313387"/>
                    </a:ext>
                  </a:extLst>
                </a:gridCol>
                <a:gridCol w="505143">
                  <a:extLst>
                    <a:ext uri="{9D8B030D-6E8A-4147-A177-3AD203B41FA5}">
                      <a16:colId xmlns:a16="http://schemas.microsoft.com/office/drawing/2014/main" val="3040305526"/>
                    </a:ext>
                  </a:extLst>
                </a:gridCol>
              </a:tblGrid>
              <a:tr h="138470">
                <a:tc>
                  <a:txBody>
                    <a:bodyPr/>
                    <a:lstStyle/>
                    <a:p>
                      <a:r>
                        <a:rPr lang="pl-PL" sz="1000" dirty="0"/>
                        <a:t>3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000" dirty="0" err="1"/>
                        <a:t>val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000" dirty="0" err="1"/>
                        <a:t>val</a:t>
                      </a:r>
                      <a:endParaRPr lang="en-GB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1709476"/>
                  </a:ext>
                </a:extLst>
              </a:tr>
              <a:tr h="138470">
                <a:tc>
                  <a:txBody>
                    <a:bodyPr/>
                    <a:lstStyle/>
                    <a:p>
                      <a:r>
                        <a:rPr lang="pl-PL" sz="1000" dirty="0"/>
                        <a:t>4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000" dirty="0" err="1"/>
                        <a:t>val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000" dirty="0" err="1"/>
                        <a:t>val</a:t>
                      </a:r>
                      <a:endParaRPr lang="en-GB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0620506"/>
                  </a:ext>
                </a:extLst>
              </a:tr>
            </a:tbl>
          </a:graphicData>
        </a:graphic>
      </p:graphicFrame>
      <p:graphicFrame>
        <p:nvGraphicFramePr>
          <p:cNvPr id="56" name="Tabela 37">
            <a:extLst>
              <a:ext uri="{FF2B5EF4-FFF2-40B4-BE49-F238E27FC236}">
                <a16:creationId xmlns:a16="http://schemas.microsoft.com/office/drawing/2014/main" id="{C5A7AE84-8D1D-4116-BED0-0CD3423E70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9259231"/>
              </p:ext>
            </p:extLst>
          </p:nvPr>
        </p:nvGraphicFramePr>
        <p:xfrm>
          <a:off x="7316658" y="4645936"/>
          <a:ext cx="1293179" cy="4876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76543">
                  <a:extLst>
                    <a:ext uri="{9D8B030D-6E8A-4147-A177-3AD203B41FA5}">
                      <a16:colId xmlns:a16="http://schemas.microsoft.com/office/drawing/2014/main" val="1764424823"/>
                    </a:ext>
                  </a:extLst>
                </a:gridCol>
                <a:gridCol w="511493">
                  <a:extLst>
                    <a:ext uri="{9D8B030D-6E8A-4147-A177-3AD203B41FA5}">
                      <a16:colId xmlns:a16="http://schemas.microsoft.com/office/drawing/2014/main" val="123313387"/>
                    </a:ext>
                  </a:extLst>
                </a:gridCol>
                <a:gridCol w="505143">
                  <a:extLst>
                    <a:ext uri="{9D8B030D-6E8A-4147-A177-3AD203B41FA5}">
                      <a16:colId xmlns:a16="http://schemas.microsoft.com/office/drawing/2014/main" val="3040305526"/>
                    </a:ext>
                  </a:extLst>
                </a:gridCol>
              </a:tblGrid>
              <a:tr h="138470">
                <a:tc>
                  <a:txBody>
                    <a:bodyPr/>
                    <a:lstStyle/>
                    <a:p>
                      <a:r>
                        <a:rPr lang="pl-PL" sz="1000" dirty="0"/>
                        <a:t>5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000" dirty="0" err="1"/>
                        <a:t>val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3216319"/>
                  </a:ext>
                </a:extLst>
              </a:tr>
              <a:tr h="138470">
                <a:tc>
                  <a:txBody>
                    <a:bodyPr/>
                    <a:lstStyle/>
                    <a:p>
                      <a:r>
                        <a:rPr lang="pl-PL" sz="1000" dirty="0"/>
                        <a:t>6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000" dirty="0" err="1"/>
                        <a:t>val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1857611"/>
                  </a:ext>
                </a:extLst>
              </a:tr>
            </a:tbl>
          </a:graphicData>
        </a:graphic>
      </p:graphicFrame>
      <p:graphicFrame>
        <p:nvGraphicFramePr>
          <p:cNvPr id="57" name="Tabela 38">
            <a:extLst>
              <a:ext uri="{FF2B5EF4-FFF2-40B4-BE49-F238E27FC236}">
                <a16:creationId xmlns:a16="http://schemas.microsoft.com/office/drawing/2014/main" id="{63374F9E-F539-4D11-A54C-989D801AE8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1513159"/>
              </p:ext>
            </p:extLst>
          </p:nvPr>
        </p:nvGraphicFramePr>
        <p:xfrm>
          <a:off x="8769917" y="2931939"/>
          <a:ext cx="1293179" cy="4876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76543">
                  <a:extLst>
                    <a:ext uri="{9D8B030D-6E8A-4147-A177-3AD203B41FA5}">
                      <a16:colId xmlns:a16="http://schemas.microsoft.com/office/drawing/2014/main" val="1764424823"/>
                    </a:ext>
                  </a:extLst>
                </a:gridCol>
                <a:gridCol w="511493">
                  <a:extLst>
                    <a:ext uri="{9D8B030D-6E8A-4147-A177-3AD203B41FA5}">
                      <a16:colId xmlns:a16="http://schemas.microsoft.com/office/drawing/2014/main" val="123313387"/>
                    </a:ext>
                  </a:extLst>
                </a:gridCol>
                <a:gridCol w="505143">
                  <a:extLst>
                    <a:ext uri="{9D8B030D-6E8A-4147-A177-3AD203B41FA5}">
                      <a16:colId xmlns:a16="http://schemas.microsoft.com/office/drawing/2014/main" val="3040305526"/>
                    </a:ext>
                  </a:extLst>
                </a:gridCol>
              </a:tblGrid>
              <a:tr h="138470">
                <a:tc>
                  <a:txBody>
                    <a:bodyPr/>
                    <a:lstStyle/>
                    <a:p>
                      <a:r>
                        <a:rPr lang="pl-PL" sz="1000" dirty="0"/>
                        <a:t>1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1015238"/>
                  </a:ext>
                </a:extLst>
              </a:tr>
              <a:tr h="138470">
                <a:tc>
                  <a:txBody>
                    <a:bodyPr/>
                    <a:lstStyle/>
                    <a:p>
                      <a:r>
                        <a:rPr lang="pl-PL" sz="1000" dirty="0"/>
                        <a:t>2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000" dirty="0" err="1"/>
                        <a:t>val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000" dirty="0" err="1"/>
                        <a:t>val</a:t>
                      </a:r>
                      <a:endParaRPr lang="en-GB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5663538"/>
                  </a:ext>
                </a:extLst>
              </a:tr>
            </a:tbl>
          </a:graphicData>
        </a:graphic>
      </p:graphicFrame>
      <p:graphicFrame>
        <p:nvGraphicFramePr>
          <p:cNvPr id="58" name="Tabela 39">
            <a:extLst>
              <a:ext uri="{FF2B5EF4-FFF2-40B4-BE49-F238E27FC236}">
                <a16:creationId xmlns:a16="http://schemas.microsoft.com/office/drawing/2014/main" id="{D481178E-1C50-4425-8328-CCFA740457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3351839"/>
              </p:ext>
            </p:extLst>
          </p:nvPr>
        </p:nvGraphicFramePr>
        <p:xfrm>
          <a:off x="8775209" y="3805266"/>
          <a:ext cx="1293179" cy="4876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76543">
                  <a:extLst>
                    <a:ext uri="{9D8B030D-6E8A-4147-A177-3AD203B41FA5}">
                      <a16:colId xmlns:a16="http://schemas.microsoft.com/office/drawing/2014/main" val="1764424823"/>
                    </a:ext>
                  </a:extLst>
                </a:gridCol>
                <a:gridCol w="511493">
                  <a:extLst>
                    <a:ext uri="{9D8B030D-6E8A-4147-A177-3AD203B41FA5}">
                      <a16:colId xmlns:a16="http://schemas.microsoft.com/office/drawing/2014/main" val="123313387"/>
                    </a:ext>
                  </a:extLst>
                </a:gridCol>
                <a:gridCol w="505143">
                  <a:extLst>
                    <a:ext uri="{9D8B030D-6E8A-4147-A177-3AD203B41FA5}">
                      <a16:colId xmlns:a16="http://schemas.microsoft.com/office/drawing/2014/main" val="3040305526"/>
                    </a:ext>
                  </a:extLst>
                </a:gridCol>
              </a:tblGrid>
              <a:tr h="138470">
                <a:tc>
                  <a:txBody>
                    <a:bodyPr/>
                    <a:lstStyle/>
                    <a:p>
                      <a:r>
                        <a:rPr lang="pl-PL" sz="1000" dirty="0"/>
                        <a:t>3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000" dirty="0" err="1"/>
                        <a:t>val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000" dirty="0" err="1"/>
                        <a:t>val</a:t>
                      </a:r>
                      <a:endParaRPr lang="en-GB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1709476"/>
                  </a:ext>
                </a:extLst>
              </a:tr>
              <a:tr h="138470">
                <a:tc>
                  <a:txBody>
                    <a:bodyPr/>
                    <a:lstStyle/>
                    <a:p>
                      <a:r>
                        <a:rPr lang="pl-PL" sz="1000" dirty="0"/>
                        <a:t>4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000" dirty="0" err="1"/>
                        <a:t>val</a:t>
                      </a:r>
                      <a:endParaRPr lang="en-GB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0620506"/>
                  </a:ext>
                </a:extLst>
              </a:tr>
            </a:tbl>
          </a:graphicData>
        </a:graphic>
      </p:graphicFrame>
      <p:graphicFrame>
        <p:nvGraphicFramePr>
          <p:cNvPr id="59" name="Tabela 40">
            <a:extLst>
              <a:ext uri="{FF2B5EF4-FFF2-40B4-BE49-F238E27FC236}">
                <a16:creationId xmlns:a16="http://schemas.microsoft.com/office/drawing/2014/main" id="{D4A9A01D-221B-44C2-990F-11F16D86D2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579324"/>
              </p:ext>
            </p:extLst>
          </p:nvPr>
        </p:nvGraphicFramePr>
        <p:xfrm>
          <a:off x="8769916" y="4640494"/>
          <a:ext cx="1293179" cy="4876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76543">
                  <a:extLst>
                    <a:ext uri="{9D8B030D-6E8A-4147-A177-3AD203B41FA5}">
                      <a16:colId xmlns:a16="http://schemas.microsoft.com/office/drawing/2014/main" val="1764424823"/>
                    </a:ext>
                  </a:extLst>
                </a:gridCol>
                <a:gridCol w="511493">
                  <a:extLst>
                    <a:ext uri="{9D8B030D-6E8A-4147-A177-3AD203B41FA5}">
                      <a16:colId xmlns:a16="http://schemas.microsoft.com/office/drawing/2014/main" val="123313387"/>
                    </a:ext>
                  </a:extLst>
                </a:gridCol>
                <a:gridCol w="505143">
                  <a:extLst>
                    <a:ext uri="{9D8B030D-6E8A-4147-A177-3AD203B41FA5}">
                      <a16:colId xmlns:a16="http://schemas.microsoft.com/office/drawing/2014/main" val="3040305526"/>
                    </a:ext>
                  </a:extLst>
                </a:gridCol>
              </a:tblGrid>
              <a:tr h="138470">
                <a:tc>
                  <a:txBody>
                    <a:bodyPr/>
                    <a:lstStyle/>
                    <a:p>
                      <a:r>
                        <a:rPr lang="pl-PL" sz="1000" dirty="0"/>
                        <a:t>5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000" dirty="0" err="1"/>
                        <a:t>val</a:t>
                      </a:r>
                      <a:endParaRPr lang="en-GB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3216319"/>
                  </a:ext>
                </a:extLst>
              </a:tr>
              <a:tr h="138470">
                <a:tc>
                  <a:txBody>
                    <a:bodyPr/>
                    <a:lstStyle/>
                    <a:p>
                      <a:r>
                        <a:rPr lang="pl-PL" sz="1000" dirty="0"/>
                        <a:t>6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000" dirty="0" err="1"/>
                        <a:t>val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1857611"/>
                  </a:ext>
                </a:extLst>
              </a:tr>
            </a:tbl>
          </a:graphicData>
        </a:graphic>
      </p:graphicFrame>
      <p:sp>
        <p:nvSpPr>
          <p:cNvPr id="60" name="Nawias klamrowy zamykający 41">
            <a:extLst>
              <a:ext uri="{FF2B5EF4-FFF2-40B4-BE49-F238E27FC236}">
                <a16:creationId xmlns:a16="http://schemas.microsoft.com/office/drawing/2014/main" id="{29ECDBED-41E0-4C39-ADC2-D5E1B2D4F81B}"/>
              </a:ext>
            </a:extLst>
          </p:cNvPr>
          <p:cNvSpPr/>
          <p:nvPr/>
        </p:nvSpPr>
        <p:spPr>
          <a:xfrm rot="16200000">
            <a:off x="8585317" y="1219949"/>
            <a:ext cx="169664" cy="2785893"/>
          </a:xfrm>
          <a:prstGeom prst="rightBrace">
            <a:avLst>
              <a:gd name="adj1" fmla="val 29023"/>
              <a:gd name="adj2" fmla="val 4948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1" name="pole tekstowe 42">
            <a:extLst>
              <a:ext uri="{FF2B5EF4-FFF2-40B4-BE49-F238E27FC236}">
                <a16:creationId xmlns:a16="http://schemas.microsoft.com/office/drawing/2014/main" id="{7B72ED7C-5CD6-4482-A1B7-904D93A914F8}"/>
              </a:ext>
            </a:extLst>
          </p:cNvPr>
          <p:cNvSpPr txBox="1"/>
          <p:nvPr/>
        </p:nvSpPr>
        <p:spPr>
          <a:xfrm>
            <a:off x="4508466" y="2127229"/>
            <a:ext cx="2113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Regions (key ranges)</a:t>
            </a:r>
            <a:endParaRPr lang="en-GB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62" name="Straight Arrow Connector 78">
            <a:extLst>
              <a:ext uri="{FF2B5EF4-FFF2-40B4-BE49-F238E27FC236}">
                <a16:creationId xmlns:a16="http://schemas.microsoft.com/office/drawing/2014/main" id="{0FB59F45-3CE6-4958-BC21-67604EE6C5CF}"/>
              </a:ext>
            </a:extLst>
          </p:cNvPr>
          <p:cNvCxnSpPr>
            <a:cxnSpLocks/>
          </p:cNvCxnSpPr>
          <p:nvPr/>
        </p:nvCxnSpPr>
        <p:spPr>
          <a:xfrm>
            <a:off x="6676572" y="3195825"/>
            <a:ext cx="520170" cy="0"/>
          </a:xfrm>
          <a:prstGeom prst="straightConnector1">
            <a:avLst/>
          </a:prstGeom>
          <a:ln w="38100" cap="flat" cmpd="sng" algn="ctr">
            <a:solidFill>
              <a:schemeClr val="accent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3" name="Straight Arrow Connector 78">
            <a:extLst>
              <a:ext uri="{FF2B5EF4-FFF2-40B4-BE49-F238E27FC236}">
                <a16:creationId xmlns:a16="http://schemas.microsoft.com/office/drawing/2014/main" id="{631F2019-D9E4-459F-84FE-611DB1ED100B}"/>
              </a:ext>
            </a:extLst>
          </p:cNvPr>
          <p:cNvCxnSpPr>
            <a:cxnSpLocks/>
          </p:cNvCxnSpPr>
          <p:nvPr/>
        </p:nvCxnSpPr>
        <p:spPr>
          <a:xfrm>
            <a:off x="6698649" y="4001216"/>
            <a:ext cx="520170" cy="0"/>
          </a:xfrm>
          <a:prstGeom prst="straightConnector1">
            <a:avLst/>
          </a:prstGeom>
          <a:ln w="38100" cap="flat" cmpd="sng" algn="ctr">
            <a:solidFill>
              <a:schemeClr val="accent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4" name="Straight Arrow Connector 78">
            <a:extLst>
              <a:ext uri="{FF2B5EF4-FFF2-40B4-BE49-F238E27FC236}">
                <a16:creationId xmlns:a16="http://schemas.microsoft.com/office/drawing/2014/main" id="{7C51465E-7074-491D-AD52-3BEF24DCEEE7}"/>
              </a:ext>
            </a:extLst>
          </p:cNvPr>
          <p:cNvCxnSpPr>
            <a:cxnSpLocks/>
          </p:cNvCxnSpPr>
          <p:nvPr/>
        </p:nvCxnSpPr>
        <p:spPr>
          <a:xfrm>
            <a:off x="6698649" y="4880246"/>
            <a:ext cx="520170" cy="0"/>
          </a:xfrm>
          <a:prstGeom prst="straightConnector1">
            <a:avLst/>
          </a:prstGeom>
          <a:ln w="38100" cap="flat" cmpd="sng" algn="ctr">
            <a:solidFill>
              <a:schemeClr val="accent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5" name="Nawias klamrowy zamykający 52">
            <a:extLst>
              <a:ext uri="{FF2B5EF4-FFF2-40B4-BE49-F238E27FC236}">
                <a16:creationId xmlns:a16="http://schemas.microsoft.com/office/drawing/2014/main" id="{3BBC0D57-AA82-4546-9A88-1F73B54EA5EE}"/>
              </a:ext>
            </a:extLst>
          </p:cNvPr>
          <p:cNvSpPr/>
          <p:nvPr/>
        </p:nvSpPr>
        <p:spPr>
          <a:xfrm>
            <a:off x="3491441" y="3560058"/>
            <a:ext cx="126866" cy="487680"/>
          </a:xfrm>
          <a:prstGeom prst="rightBrace">
            <a:avLst>
              <a:gd name="adj1" fmla="val 29023"/>
              <a:gd name="adj2" fmla="val 4948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6" name="Nawias klamrowy zamykający 53">
            <a:extLst>
              <a:ext uri="{FF2B5EF4-FFF2-40B4-BE49-F238E27FC236}">
                <a16:creationId xmlns:a16="http://schemas.microsoft.com/office/drawing/2014/main" id="{0480CAD6-C328-46E3-8626-9C1077DE41C8}"/>
              </a:ext>
            </a:extLst>
          </p:cNvPr>
          <p:cNvSpPr/>
          <p:nvPr/>
        </p:nvSpPr>
        <p:spPr>
          <a:xfrm>
            <a:off x="3499505" y="4040126"/>
            <a:ext cx="126866" cy="487680"/>
          </a:xfrm>
          <a:prstGeom prst="rightBrace">
            <a:avLst>
              <a:gd name="adj1" fmla="val 29023"/>
              <a:gd name="adj2" fmla="val 4948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7" name="Nawias klamrowy zamykający 54">
            <a:extLst>
              <a:ext uri="{FF2B5EF4-FFF2-40B4-BE49-F238E27FC236}">
                <a16:creationId xmlns:a16="http://schemas.microsoft.com/office/drawing/2014/main" id="{A52C01C4-AAC3-443D-B2EF-5B47836F5426}"/>
              </a:ext>
            </a:extLst>
          </p:cNvPr>
          <p:cNvSpPr/>
          <p:nvPr/>
        </p:nvSpPr>
        <p:spPr>
          <a:xfrm>
            <a:off x="3507609" y="4521610"/>
            <a:ext cx="126866" cy="487680"/>
          </a:xfrm>
          <a:prstGeom prst="rightBrace">
            <a:avLst>
              <a:gd name="adj1" fmla="val 29023"/>
              <a:gd name="adj2" fmla="val 4948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52598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7AB7DE9-D610-4191-AB4F-9A6D7A3F8E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92127" y="857465"/>
            <a:ext cx="9618698" cy="957299"/>
          </a:xfrm>
        </p:spPr>
        <p:txBody>
          <a:bodyPr/>
          <a:lstStyle/>
          <a:p>
            <a:r>
              <a:rPr lang="en-GB" sz="4400" b="1" spc="-50" dirty="0">
                <a:solidFill>
                  <a:srgbClr val="EF942F"/>
                </a:solidFill>
                <a:latin typeface="Calibri Light" panose="020F0302020204030204"/>
                <a:ea typeface="+mj-ea"/>
                <a:cs typeface="+mj-cs"/>
              </a:rPr>
              <a:t>Apache HBase</a:t>
            </a:r>
            <a:r>
              <a:rPr lang="pl-PL" sz="4400" b="1" spc="-50" dirty="0">
                <a:solidFill>
                  <a:srgbClr val="EF942F"/>
                </a:solidFill>
                <a:latin typeface="Calibri Light" panose="020F0302020204030204"/>
                <a:ea typeface="+mj-ea"/>
                <a:cs typeface="+mj-cs"/>
              </a:rPr>
              <a:t> (Architecutre)</a:t>
            </a:r>
          </a:p>
        </p:txBody>
      </p:sp>
      <p:pic>
        <p:nvPicPr>
          <p:cNvPr id="3" name="Picture 2" descr="https://mapr.com/blog/in-depth-look-hbase-architecture/assets/blogimages/HBaseArchitecture-Blog-Fig2.png">
            <a:extLst>
              <a:ext uri="{FF2B5EF4-FFF2-40B4-BE49-F238E27FC236}">
                <a16:creationId xmlns:a16="http://schemas.microsoft.com/office/drawing/2014/main" id="{FEB48FD4-2E43-430E-85F6-07EBDB82C7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6030" y="1947862"/>
            <a:ext cx="9075320" cy="4224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59780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4494251-A83B-4D97-9BEE-E1AC526C625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sz="4400" b="1" spc="-50" dirty="0">
                <a:solidFill>
                  <a:srgbClr val="EF942F"/>
                </a:solidFill>
                <a:latin typeface="Calibri Light" panose="020F0302020204030204"/>
                <a:ea typeface="+mj-ea"/>
                <a:cs typeface="+mj-cs"/>
              </a:rPr>
              <a:t>Apache Phoenix</a:t>
            </a:r>
            <a:r>
              <a:rPr lang="pl-PL" sz="4400" b="1" spc="-50" dirty="0">
                <a:solidFill>
                  <a:srgbClr val="EF942F"/>
                </a:solidFill>
                <a:latin typeface="Calibri Light" panose="020F0302020204030204"/>
                <a:ea typeface="+mj-ea"/>
                <a:cs typeface="+mj-cs"/>
              </a:rPr>
              <a:t>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18775F3-CC73-48B6-BE37-3C958D25260F}"/>
              </a:ext>
            </a:extLst>
          </p:cNvPr>
          <p:cNvSpPr/>
          <p:nvPr/>
        </p:nvSpPr>
        <p:spPr>
          <a:xfrm>
            <a:off x="1395412" y="1626824"/>
            <a:ext cx="9401175" cy="474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E48312"/>
              </a:buClr>
              <a:buSzPct val="100000"/>
              <a:buFontTx/>
              <a:buNone/>
              <a:tabLst/>
              <a:defRPr/>
            </a:pPr>
            <a:r>
              <a:rPr kumimoji="0" lang="pl-PL" sz="2800" b="0" i="1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</a:rPr>
              <a:t>„</a:t>
            </a:r>
            <a:r>
              <a:rPr kumimoji="0" lang="en-GB" sz="2800" b="0" i="1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</a:rPr>
              <a:t>Phoenix Puts the SQL Back in NoSQL</a:t>
            </a:r>
            <a:r>
              <a:rPr kumimoji="0" lang="pl-PL" sz="2800" b="0" i="1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</a:rPr>
              <a:t>”</a:t>
            </a:r>
            <a:endParaRPr kumimoji="0" lang="pl-PL" sz="2600" b="1" i="1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</a:endParaRPr>
          </a:p>
          <a:p>
            <a:pPr marL="91440" marR="0" lvl="0" indent="-91440" defTabSz="91440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E48312"/>
              </a:buClr>
              <a:buSzPct val="100000"/>
              <a:buFont typeface="Wingdings" panose="05000000000000000000" pitchFamily="2" charset="2"/>
              <a:buChar char="§"/>
              <a:tabLst/>
              <a:defRPr/>
            </a:pPr>
            <a:r>
              <a:rPr kumimoji="0" lang="pl-PL" sz="26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</a:rPr>
              <a:t>Phoenix </a:t>
            </a:r>
          </a:p>
          <a:p>
            <a:pPr marL="384048" marR="0" lvl="1" indent="-182880" defTabSz="914400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E48312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pl-PL" sz="24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</a:rPr>
              <a:t>SQL Layer for HBase</a:t>
            </a:r>
          </a:p>
          <a:p>
            <a:pPr marL="384048" marR="0" lvl="1" indent="-182880" defTabSz="914400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E48312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pl-PL" sz="24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</a:rPr>
              <a:t>J</a:t>
            </a:r>
            <a:r>
              <a:rPr kumimoji="0" lang="en-GB" sz="24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</a:rPr>
              <a:t>DBC</a:t>
            </a:r>
            <a:r>
              <a:rPr kumimoji="0" lang="pl-PL" sz="24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</a:rPr>
              <a:t>/ODBC</a:t>
            </a:r>
            <a:r>
              <a:rPr kumimoji="0" lang="en-GB" sz="24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</a:rPr>
              <a:t> driver</a:t>
            </a:r>
            <a:endParaRPr kumimoji="0" lang="pl-PL" sz="24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</a:endParaRPr>
          </a:p>
          <a:p>
            <a:pPr marL="384048" marR="0" lvl="1" indent="-182880" defTabSz="914400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E48312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pl-PL" sz="18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</a:endParaRPr>
          </a:p>
          <a:p>
            <a:pPr marL="384048" marR="0" lvl="1" indent="-182880" defTabSz="914400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E48312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pl-PL" sz="1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</a:rPr>
              <a:t>SQL (SELECT, FROM, WHERE, HAVING, GROUP BY)</a:t>
            </a:r>
          </a:p>
          <a:p>
            <a:pPr marL="384048" marR="0" lvl="1" indent="-182880" defTabSz="914400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E48312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</a:rPr>
              <a:t>SALT_BUCKETS</a:t>
            </a:r>
            <a:r>
              <a:rPr kumimoji="0" lang="pl-PL" sz="1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</a:rPr>
              <a:t> / SPLIT ON</a:t>
            </a:r>
          </a:p>
          <a:p>
            <a:pPr marL="384048" marR="0" lvl="1" indent="-182880" defTabSz="914400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E48312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pl-PL" sz="1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</a:rPr>
              <a:t>Secondary Indexes</a:t>
            </a:r>
          </a:p>
          <a:p>
            <a:pPr marL="384048" marR="0" lvl="1" indent="-182880" defTabSz="914400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E48312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pl-PL" sz="1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</a:rPr>
              <a:t>Join</a:t>
            </a:r>
          </a:p>
          <a:p>
            <a:pPr marL="384048" marR="0" lvl="1" indent="-182880" defTabSz="914400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E48312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</a:rPr>
              <a:t>Row timestamp</a:t>
            </a:r>
            <a:endParaRPr kumimoji="0" lang="pl-PL" sz="18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</a:endParaRPr>
          </a:p>
          <a:p>
            <a:pPr marL="384048" marR="0" lvl="1" indent="-182880" defTabSz="914400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E48312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pl-PL" sz="1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</a:rPr>
              <a:t>Transactions</a:t>
            </a:r>
          </a:p>
          <a:p>
            <a:pPr marL="384048" marR="0" lvl="1" indent="-182880" defTabSz="914400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E48312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pl-PL" sz="1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</a:rPr>
              <a:t>User-defined Functions</a:t>
            </a:r>
          </a:p>
          <a:p>
            <a:pPr marL="384048" marR="0" lvl="1" indent="-182880" defTabSz="914400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E48312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pl-PL" sz="18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</a:rPr>
              <a:t>…</a:t>
            </a:r>
          </a:p>
        </p:txBody>
      </p:sp>
      <p:pic>
        <p:nvPicPr>
          <p:cNvPr id="5" name="Picture 10" descr="Znalezione obrazy dla zapytania apache phoenix">
            <a:extLst>
              <a:ext uri="{FF2B5EF4-FFF2-40B4-BE49-F238E27FC236}">
                <a16:creationId xmlns:a16="http://schemas.microsoft.com/office/drawing/2014/main" id="{31FEFA05-5C47-40AC-8EA8-B7ACEF0368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5276" y="2735135"/>
            <a:ext cx="2881311" cy="776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4601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D336D8A-933B-4BD0-8226-3BE3135DB2E2}"/>
              </a:ext>
            </a:extLst>
          </p:cNvPr>
          <p:cNvSpPr txBox="1"/>
          <p:nvPr/>
        </p:nvSpPr>
        <p:spPr>
          <a:xfrm>
            <a:off x="2895600" y="2718036"/>
            <a:ext cx="3292889" cy="14219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GB" sz="9600" b="1" spc="-50" dirty="0">
                <a:solidFill>
                  <a:srgbClr val="EF942F"/>
                </a:solidFill>
                <a:latin typeface="Calibri Light" panose="020F0302020204030204"/>
              </a:rPr>
              <a:t>DEMO</a:t>
            </a:r>
            <a:endParaRPr lang="pl-PL" sz="9600" b="1" spc="-50" dirty="0">
              <a:solidFill>
                <a:srgbClr val="EF942F"/>
              </a:solidFill>
              <a:latin typeface="Calibri Light" panose="020F0302020204030204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C5EE29F-F3AA-451D-9F2C-A471658558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075" y="291893"/>
            <a:ext cx="5114925" cy="87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701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D3A4467-4ACE-4813-8A96-D56D42B62C3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92127" y="857465"/>
            <a:ext cx="11125553" cy="957299"/>
          </a:xfrm>
        </p:spPr>
        <p:txBody>
          <a:bodyPr/>
          <a:lstStyle/>
          <a:p>
            <a:r>
              <a:rPr lang="en-US" sz="4400" b="1" spc="-50" dirty="0">
                <a:solidFill>
                  <a:srgbClr val="EF942F"/>
                </a:solidFill>
                <a:latin typeface="Calibri Light" panose="020F0302020204030204"/>
                <a:ea typeface="+mj-ea"/>
                <a:cs typeface="+mj-cs"/>
              </a:rPr>
              <a:t>Data warehouse </a:t>
            </a:r>
            <a:r>
              <a:rPr lang="en-US" sz="4400" b="1" spc="-50" dirty="0">
                <a:solidFill>
                  <a:srgbClr val="000000">
                    <a:lumMod val="65000"/>
                    <a:lumOff val="35000"/>
                  </a:srgbClr>
                </a:solidFill>
                <a:latin typeface="Calibri Light" panose="020F0302020204030204"/>
                <a:ea typeface="+mj-ea"/>
                <a:cs typeface="+mj-cs"/>
              </a:rPr>
              <a:t>and </a:t>
            </a:r>
            <a:r>
              <a:rPr lang="en-US" sz="4400" b="1" spc="-50" dirty="0">
                <a:solidFill>
                  <a:srgbClr val="EF942F"/>
                </a:solidFill>
                <a:latin typeface="Calibri Light" panose="020F0302020204030204"/>
                <a:ea typeface="+mj-ea"/>
                <a:cs typeface="+mj-cs"/>
              </a:rPr>
              <a:t>Data Lake</a:t>
            </a:r>
            <a:endParaRPr lang="pl-PL" sz="3200" dirty="0">
              <a:solidFill>
                <a:srgbClr val="EF942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56CD68-F751-47BC-B57C-360BAAB37E5D}"/>
              </a:ext>
            </a:extLst>
          </p:cNvPr>
          <p:cNvSpPr txBox="1">
            <a:spLocks/>
          </p:cNvSpPr>
          <p:nvPr/>
        </p:nvSpPr>
        <p:spPr>
          <a:xfrm>
            <a:off x="1259028" y="2449683"/>
            <a:ext cx="10058400" cy="1958634"/>
          </a:xfrm>
          <a:prstGeom prst="rect">
            <a:avLst/>
          </a:prstGeom>
        </p:spPr>
        <p:txBody>
          <a:bodyPr vert="horz" lIns="0" tIns="45720" rIns="0" bIns="45720" rtlCol="0">
            <a:normAutofit fontScale="85000" lnSpcReduction="2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3600" b="1" dirty="0">
                <a:solidFill>
                  <a:srgbClr val="EF942F"/>
                </a:solidFill>
              </a:rPr>
              <a:t>What is Data Lake ?</a:t>
            </a:r>
          </a:p>
          <a:p>
            <a:pPr>
              <a:lnSpc>
                <a:spcPct val="100000"/>
              </a:lnSpc>
            </a:pPr>
            <a:r>
              <a:rPr lang="en-US" sz="2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“If you think of a</a:t>
            </a:r>
            <a:r>
              <a:rPr lang="en-US" sz="26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600" b="1" dirty="0" err="1">
                <a:solidFill>
                  <a:srgbClr val="EF942F"/>
                </a:solidFill>
              </a:rPr>
              <a:t>datamart</a:t>
            </a:r>
            <a:r>
              <a:rPr lang="en-US" sz="26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(a subset of a data warehouse) as a store of bottled water – cleansed and packaged and structured for easy consumption – the </a:t>
            </a:r>
            <a:r>
              <a:rPr lang="en-US" sz="2600" b="1" dirty="0">
                <a:solidFill>
                  <a:srgbClr val="EF942F"/>
                </a:solidFill>
              </a:rPr>
              <a:t>data lake </a:t>
            </a:r>
            <a:r>
              <a:rPr lang="en-US" sz="2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is a large body of water in a more </a:t>
            </a:r>
            <a:r>
              <a:rPr lang="en-US" sz="2600" b="1" dirty="0">
                <a:solidFill>
                  <a:srgbClr val="EF942F"/>
                </a:solidFill>
              </a:rPr>
              <a:t>natural state</a:t>
            </a:r>
            <a:r>
              <a:rPr lang="en-US" sz="2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„</a:t>
            </a:r>
          </a:p>
          <a:p>
            <a:pPr algn="ctr">
              <a:lnSpc>
                <a:spcPct val="100000"/>
              </a:lnSpc>
            </a:pPr>
            <a:r>
              <a:rPr lang="en-US" sz="2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					</a:t>
            </a:r>
            <a:r>
              <a:rPr lang="en-US" sz="2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Pentaho CTO James Dixon </a:t>
            </a:r>
            <a:endParaRPr lang="en-US" sz="21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pl-PL" sz="3600" b="1" dirty="0">
              <a:solidFill>
                <a:srgbClr val="D97B2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36427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D3A4467-4ACE-4813-8A96-D56D42B62C3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92127" y="857465"/>
            <a:ext cx="11125553" cy="957299"/>
          </a:xfrm>
        </p:spPr>
        <p:txBody>
          <a:bodyPr/>
          <a:lstStyle/>
          <a:p>
            <a:r>
              <a:rPr lang="en-US" sz="4400" b="1" spc="-50" dirty="0">
                <a:solidFill>
                  <a:srgbClr val="EF942F"/>
                </a:solidFill>
                <a:latin typeface="Calibri Light" panose="020F0302020204030204"/>
                <a:ea typeface="+mj-ea"/>
                <a:cs typeface="+mj-cs"/>
              </a:rPr>
              <a:t>Data warehouse </a:t>
            </a:r>
            <a:r>
              <a:rPr lang="en-US" sz="4400" b="1" spc="-50" dirty="0">
                <a:solidFill>
                  <a:srgbClr val="000000">
                    <a:lumMod val="65000"/>
                    <a:lumOff val="35000"/>
                  </a:srgbClr>
                </a:solidFill>
                <a:latin typeface="Calibri Light" panose="020F0302020204030204"/>
                <a:ea typeface="+mj-ea"/>
                <a:cs typeface="+mj-cs"/>
              </a:rPr>
              <a:t>and </a:t>
            </a:r>
            <a:r>
              <a:rPr lang="en-US" sz="4400" b="1" spc="-50" dirty="0">
                <a:solidFill>
                  <a:srgbClr val="EF942F"/>
                </a:solidFill>
                <a:latin typeface="Calibri Light" panose="020F0302020204030204"/>
                <a:ea typeface="+mj-ea"/>
                <a:cs typeface="+mj-cs"/>
              </a:rPr>
              <a:t>Data Lake</a:t>
            </a:r>
            <a:endParaRPr lang="pl-PL" sz="3200" dirty="0">
              <a:solidFill>
                <a:srgbClr val="EF942F"/>
              </a:solidFill>
            </a:endParaRPr>
          </a:p>
        </p:txBody>
      </p:sp>
      <p:pic>
        <p:nvPicPr>
          <p:cNvPr id="4098" name="Picture 2" descr="Bottled Water Packaging plant">
            <a:extLst>
              <a:ext uri="{FF2B5EF4-FFF2-40B4-BE49-F238E27FC236}">
                <a16:creationId xmlns:a16="http://schemas.microsoft.com/office/drawing/2014/main" id="{C9E45EA3-61B3-4D91-BFE9-67CA919E6D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064" y="2422758"/>
            <a:ext cx="5757862" cy="2980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4487F93-1967-4034-B6E6-88DA761836F5}"/>
              </a:ext>
            </a:extLst>
          </p:cNvPr>
          <p:cNvSpPr txBox="1"/>
          <p:nvPr/>
        </p:nvSpPr>
        <p:spPr>
          <a:xfrm>
            <a:off x="1419225" y="5846646"/>
            <a:ext cx="28418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Source: https://premiumwaters.com</a:t>
            </a:r>
            <a:endParaRPr lang="pl-PL" sz="1400" dirty="0"/>
          </a:p>
        </p:txBody>
      </p:sp>
      <p:pic>
        <p:nvPicPr>
          <p:cNvPr id="4100" name="Picture 4" descr="Znalezione obrazy dla zapytania trashed water lake">
            <a:extLst>
              <a:ext uri="{FF2B5EF4-FFF2-40B4-BE49-F238E27FC236}">
                <a16:creationId xmlns:a16="http://schemas.microsoft.com/office/drawing/2014/main" id="{86B70906-3760-4E3F-9AF0-778B6D3B1D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6325" y="2422758"/>
            <a:ext cx="5205175" cy="2927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66853E5-636A-4A6A-A63B-627AEF081FB4}"/>
              </a:ext>
            </a:extLst>
          </p:cNvPr>
          <p:cNvSpPr/>
          <p:nvPr/>
        </p:nvSpPr>
        <p:spPr>
          <a:xfrm>
            <a:off x="9238289" y="5835417"/>
            <a:ext cx="251767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dirty="0"/>
              <a:t>Source :</a:t>
            </a:r>
            <a:r>
              <a:rPr lang="pl-PL" sz="1400" dirty="0"/>
              <a:t>https://snowbrains.com</a:t>
            </a:r>
          </a:p>
        </p:txBody>
      </p:sp>
    </p:spTree>
    <p:extLst>
      <p:ext uri="{BB962C8B-B14F-4D97-AF65-F5344CB8AC3E}">
        <p14:creationId xmlns:p14="http://schemas.microsoft.com/office/powerpoint/2010/main" val="33177950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6">
            <a:extLst>
              <a:ext uri="{FF2B5EF4-FFF2-40B4-BE49-F238E27FC236}">
                <a16:creationId xmlns:a16="http://schemas.microsoft.com/office/drawing/2014/main" id="{72FA25C6-60F4-40D6-9447-8E43C2C485E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056" y="1971204"/>
            <a:ext cx="3685776" cy="368577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F649484-432D-40C6-BCDE-ABB9BEF58113}"/>
              </a:ext>
            </a:extLst>
          </p:cNvPr>
          <p:cNvSpPr txBox="1"/>
          <p:nvPr/>
        </p:nvSpPr>
        <p:spPr>
          <a:xfrm>
            <a:off x="7228497" y="1886717"/>
            <a:ext cx="1604927" cy="37702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39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?</a:t>
            </a:r>
            <a:endParaRPr lang="pl-PL" sz="2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41384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9E0655-3670-46A6-B4A8-D25C6D7B95D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92127" y="857465"/>
            <a:ext cx="10688673" cy="957299"/>
          </a:xfrm>
        </p:spPr>
        <p:txBody>
          <a:bodyPr/>
          <a:lstStyle/>
          <a:p>
            <a:r>
              <a:rPr lang="en-GB" sz="4400" b="1" spc="-50" dirty="0">
                <a:solidFill>
                  <a:srgbClr val="EF942F"/>
                </a:solidFill>
                <a:latin typeface="Calibri Light" panose="020F0302020204030204"/>
                <a:ea typeface="+mj-ea"/>
                <a:cs typeface="+mj-cs"/>
              </a:rPr>
              <a:t>Interactives </a:t>
            </a:r>
            <a:r>
              <a:rPr lang="en-US" sz="4400" b="1" kern="0" spc="0" dirty="0">
                <a:solidFill>
                  <a:srgbClr val="EF942F"/>
                </a:solidFill>
                <a:latin typeface="Calibri Light" panose="020F0302020204030204"/>
                <a:ea typeface="+mj-ea"/>
                <a:cs typeface="+mj-cs"/>
              </a:rPr>
              <a:t>queries on Data Lake</a:t>
            </a:r>
            <a:endParaRPr lang="pl-PL" sz="3200" b="1" dirty="0">
              <a:solidFill>
                <a:srgbClr val="EF942F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8DF6479-0C3C-434A-9A7E-D39C1C210667}"/>
              </a:ext>
            </a:extLst>
          </p:cNvPr>
          <p:cNvGrpSpPr/>
          <p:nvPr/>
        </p:nvGrpSpPr>
        <p:grpSpPr>
          <a:xfrm>
            <a:off x="955096" y="2800104"/>
            <a:ext cx="5845959" cy="2396843"/>
            <a:chOff x="955096" y="2800104"/>
            <a:chExt cx="5845959" cy="2396843"/>
          </a:xfrm>
        </p:grpSpPr>
        <p:pic>
          <p:nvPicPr>
            <p:cNvPr id="4" name="Picture 1">
              <a:extLst>
                <a:ext uri="{FF2B5EF4-FFF2-40B4-BE49-F238E27FC236}">
                  <a16:creationId xmlns:a16="http://schemas.microsoft.com/office/drawing/2014/main" id="{6D666470-A07C-4B31-8C2B-DCBA7F087BE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5096" y="2800104"/>
              <a:ext cx="5845959" cy="2396843"/>
            </a:xfrm>
            <a:prstGeom prst="rect">
              <a:avLst/>
            </a:prstGeom>
          </p:spPr>
        </p:pic>
        <p:grpSp>
          <p:nvGrpSpPr>
            <p:cNvPr id="5" name="Group 16">
              <a:extLst>
                <a:ext uri="{FF2B5EF4-FFF2-40B4-BE49-F238E27FC236}">
                  <a16:creationId xmlns:a16="http://schemas.microsoft.com/office/drawing/2014/main" id="{731AF3A9-E70E-433D-9100-CFEDDF1A07A3}"/>
                </a:ext>
              </a:extLst>
            </p:cNvPr>
            <p:cNvGrpSpPr/>
            <p:nvPr/>
          </p:nvGrpSpPr>
          <p:grpSpPr>
            <a:xfrm>
              <a:off x="3713679" y="3104459"/>
              <a:ext cx="678182" cy="678182"/>
              <a:chOff x="372628" y="2473035"/>
              <a:chExt cx="691781" cy="691781"/>
            </a:xfrm>
            <a:solidFill>
              <a:srgbClr val="002050"/>
            </a:solidFill>
          </p:grpSpPr>
          <p:sp>
            <p:nvSpPr>
              <p:cNvPr id="21" name="Rectangle 11">
                <a:extLst>
                  <a:ext uri="{FF2B5EF4-FFF2-40B4-BE49-F238E27FC236}">
                    <a16:creationId xmlns:a16="http://schemas.microsoft.com/office/drawing/2014/main" id="{C2E3E216-6F33-4306-AF77-430F74409869}"/>
                  </a:ext>
                </a:extLst>
              </p:cNvPr>
              <p:cNvSpPr/>
              <p:nvPr>
                <p:custDataLst>
                  <p:tags r:id="rId6"/>
                </p:custDataLst>
              </p:nvPr>
            </p:nvSpPr>
            <p:spPr bwMode="auto">
              <a:xfrm>
                <a:off x="372628" y="2473035"/>
                <a:ext cx="691781" cy="691781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7232" tIns="44821" rIns="67232" bIns="44821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102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784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ea typeface="Segoe UI" pitchFamily="34" charset="0"/>
                    <a:cs typeface="Segoe UI" pitchFamily="34" charset="0"/>
                  </a:rPr>
                  <a:t>Devices</a:t>
                </a:r>
              </a:p>
            </p:txBody>
          </p:sp>
          <p:grpSp>
            <p:nvGrpSpPr>
              <p:cNvPr id="22" name="Group 3">
                <a:extLst>
                  <a:ext uri="{FF2B5EF4-FFF2-40B4-BE49-F238E27FC236}">
                    <a16:creationId xmlns:a16="http://schemas.microsoft.com/office/drawing/2014/main" id="{D39B331F-5309-4A4D-9576-3A75FACDD96C}"/>
                  </a:ext>
                </a:extLst>
              </p:cNvPr>
              <p:cNvGrpSpPr/>
              <p:nvPr/>
            </p:nvGrpSpPr>
            <p:grpSpPr>
              <a:xfrm>
                <a:off x="476130" y="2594121"/>
                <a:ext cx="496449" cy="279445"/>
                <a:chOff x="2769908" y="1409697"/>
                <a:chExt cx="1965320" cy="1106255"/>
              </a:xfrm>
              <a:grpFill/>
            </p:grpSpPr>
            <p:sp>
              <p:nvSpPr>
                <p:cNvPr id="23" name="Round Same Side Corner Rectangle 11">
                  <a:extLst>
                    <a:ext uri="{FF2B5EF4-FFF2-40B4-BE49-F238E27FC236}">
                      <a16:creationId xmlns:a16="http://schemas.microsoft.com/office/drawing/2014/main" id="{26926BC8-D5CF-48A0-8701-F5048E89DE3C}"/>
                    </a:ext>
                  </a:extLst>
                </p:cNvPr>
                <p:cNvSpPr/>
                <p:nvPr/>
              </p:nvSpPr>
              <p:spPr>
                <a:xfrm>
                  <a:off x="3182901" y="1794718"/>
                  <a:ext cx="998085" cy="7212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825" h="721233">
                      <a:moveTo>
                        <a:pt x="386303" y="632863"/>
                      </a:moveTo>
                      <a:lnTo>
                        <a:pt x="361994" y="673949"/>
                      </a:lnTo>
                      <a:lnTo>
                        <a:pt x="635830" y="673949"/>
                      </a:lnTo>
                      <a:lnTo>
                        <a:pt x="611521" y="632863"/>
                      </a:lnTo>
                      <a:close/>
                      <a:moveTo>
                        <a:pt x="74549" y="554146"/>
                      </a:moveTo>
                      <a:lnTo>
                        <a:pt x="923276" y="554146"/>
                      </a:lnTo>
                      <a:lnTo>
                        <a:pt x="997825" y="680147"/>
                      </a:lnTo>
                      <a:lnTo>
                        <a:pt x="997380" y="680147"/>
                      </a:lnTo>
                      <a:lnTo>
                        <a:pt x="997380" y="721233"/>
                      </a:lnTo>
                      <a:lnTo>
                        <a:pt x="443" y="721233"/>
                      </a:lnTo>
                      <a:lnTo>
                        <a:pt x="443" y="680147"/>
                      </a:lnTo>
                      <a:lnTo>
                        <a:pt x="0" y="680147"/>
                      </a:lnTo>
                      <a:close/>
                      <a:moveTo>
                        <a:pt x="107888" y="28997"/>
                      </a:moveTo>
                      <a:lnTo>
                        <a:pt x="107888" y="517611"/>
                      </a:lnTo>
                      <a:lnTo>
                        <a:pt x="889938" y="517611"/>
                      </a:lnTo>
                      <a:lnTo>
                        <a:pt x="889938" y="28997"/>
                      </a:lnTo>
                      <a:close/>
                      <a:moveTo>
                        <a:pt x="102530" y="0"/>
                      </a:moveTo>
                      <a:lnTo>
                        <a:pt x="895294" y="0"/>
                      </a:lnTo>
                      <a:cubicBezTo>
                        <a:pt x="909799" y="0"/>
                        <a:pt x="921556" y="11760"/>
                        <a:pt x="921556" y="26269"/>
                      </a:cubicBezTo>
                      <a:lnTo>
                        <a:pt x="921556" y="541850"/>
                      </a:lnTo>
                      <a:lnTo>
                        <a:pt x="76268" y="541850"/>
                      </a:lnTo>
                      <a:lnTo>
                        <a:pt x="76268" y="26269"/>
                      </a:lnTo>
                      <a:cubicBezTo>
                        <a:pt x="76268" y="11760"/>
                        <a:pt x="88025" y="0"/>
                        <a:pt x="102530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784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"/>
                  </a:endParaRPr>
                </a:p>
              </p:txBody>
            </p:sp>
            <p:sp>
              <p:nvSpPr>
                <p:cNvPr id="24" name="Rounded Rectangle 223">
                  <a:extLst>
                    <a:ext uri="{FF2B5EF4-FFF2-40B4-BE49-F238E27FC236}">
                      <a16:creationId xmlns:a16="http://schemas.microsoft.com/office/drawing/2014/main" id="{3531DF8E-13A3-4ED0-86FA-0323CC010F6C}"/>
                    </a:ext>
                  </a:extLst>
                </p:cNvPr>
                <p:cNvSpPr/>
                <p:nvPr/>
              </p:nvSpPr>
              <p:spPr bwMode="auto">
                <a:xfrm>
                  <a:off x="2769908" y="1409697"/>
                  <a:ext cx="368615" cy="6483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57600" h="6434945">
                      <a:moveTo>
                        <a:pt x="1828801" y="5761924"/>
                      </a:moveTo>
                      <a:cubicBezTo>
                        <a:pt x="1694209" y="5761924"/>
                        <a:pt x="1585101" y="5871032"/>
                        <a:pt x="1585101" y="6005624"/>
                      </a:cubicBezTo>
                      <a:cubicBezTo>
                        <a:pt x="1585101" y="6140216"/>
                        <a:pt x="1694209" y="6249324"/>
                        <a:pt x="1828801" y="6249324"/>
                      </a:cubicBezTo>
                      <a:cubicBezTo>
                        <a:pt x="1963393" y="6249324"/>
                        <a:pt x="2072501" y="6140216"/>
                        <a:pt x="2072501" y="6005624"/>
                      </a:cubicBezTo>
                      <a:cubicBezTo>
                        <a:pt x="2072501" y="5871032"/>
                        <a:pt x="1963393" y="5761924"/>
                        <a:pt x="1828801" y="5761924"/>
                      </a:cubicBezTo>
                      <a:close/>
                      <a:moveTo>
                        <a:pt x="367260" y="607233"/>
                      </a:moveTo>
                      <a:lnTo>
                        <a:pt x="367260" y="5543030"/>
                      </a:lnTo>
                      <a:lnTo>
                        <a:pt x="3290341" y="5543030"/>
                      </a:lnTo>
                      <a:lnTo>
                        <a:pt x="3290341" y="607233"/>
                      </a:lnTo>
                      <a:close/>
                      <a:moveTo>
                        <a:pt x="1097280" y="257182"/>
                      </a:moveTo>
                      <a:cubicBezTo>
                        <a:pt x="1072030" y="257182"/>
                        <a:pt x="1051560" y="277652"/>
                        <a:pt x="1051560" y="302902"/>
                      </a:cubicBezTo>
                      <a:cubicBezTo>
                        <a:pt x="1051560" y="328152"/>
                        <a:pt x="1072030" y="348622"/>
                        <a:pt x="1097280" y="348622"/>
                      </a:cubicBezTo>
                      <a:lnTo>
                        <a:pt x="2560320" y="348622"/>
                      </a:lnTo>
                      <a:cubicBezTo>
                        <a:pt x="2585570" y="348622"/>
                        <a:pt x="2606040" y="328152"/>
                        <a:pt x="2606040" y="302902"/>
                      </a:cubicBezTo>
                      <a:cubicBezTo>
                        <a:pt x="2606040" y="277652"/>
                        <a:pt x="2585570" y="257182"/>
                        <a:pt x="2560320" y="257182"/>
                      </a:cubicBezTo>
                      <a:close/>
                      <a:moveTo>
                        <a:pt x="609612" y="0"/>
                      </a:moveTo>
                      <a:lnTo>
                        <a:pt x="3047988" y="0"/>
                      </a:lnTo>
                      <a:cubicBezTo>
                        <a:pt x="3384667" y="0"/>
                        <a:pt x="3657600" y="272933"/>
                        <a:pt x="3657600" y="609612"/>
                      </a:cubicBezTo>
                      <a:lnTo>
                        <a:pt x="3657600" y="5825333"/>
                      </a:lnTo>
                      <a:cubicBezTo>
                        <a:pt x="3657600" y="6162012"/>
                        <a:pt x="3384667" y="6434945"/>
                        <a:pt x="3047988" y="6434945"/>
                      </a:cubicBezTo>
                      <a:lnTo>
                        <a:pt x="609612" y="6434945"/>
                      </a:lnTo>
                      <a:cubicBezTo>
                        <a:pt x="272933" y="6434945"/>
                        <a:pt x="0" y="6162012"/>
                        <a:pt x="0" y="5825333"/>
                      </a:cubicBezTo>
                      <a:lnTo>
                        <a:pt x="0" y="609612"/>
                      </a:lnTo>
                      <a:cubicBezTo>
                        <a:pt x="0" y="272933"/>
                        <a:pt x="272933" y="0"/>
                        <a:pt x="609612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89642" tIns="44821" rIns="44821" bIns="89642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896091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784" b="0" i="0" u="none" strike="noStrike" kern="0" cap="none" spc="-49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5" name="Rounded Rectangle 6">
                  <a:extLst>
                    <a:ext uri="{FF2B5EF4-FFF2-40B4-BE49-F238E27FC236}">
                      <a16:creationId xmlns:a16="http://schemas.microsoft.com/office/drawing/2014/main" id="{7609A0C0-0382-409A-9AE2-192A60B4048B}"/>
                    </a:ext>
                  </a:extLst>
                </p:cNvPr>
                <p:cNvSpPr/>
                <p:nvPr/>
              </p:nvSpPr>
              <p:spPr bwMode="auto">
                <a:xfrm rot="16200000">
                  <a:off x="4229657" y="1440678"/>
                  <a:ext cx="404402" cy="6067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86897" h="4658497">
                      <a:moveTo>
                        <a:pt x="1600200" y="4382531"/>
                      </a:moveTo>
                      <a:cubicBezTo>
                        <a:pt x="1600200" y="4367744"/>
                        <a:pt x="1588213" y="4355757"/>
                        <a:pt x="1573426" y="4355757"/>
                      </a:cubicBezTo>
                      <a:lnTo>
                        <a:pt x="811428" y="4355757"/>
                      </a:lnTo>
                      <a:cubicBezTo>
                        <a:pt x="796641" y="4355757"/>
                        <a:pt x="784654" y="4367744"/>
                        <a:pt x="784654" y="4382531"/>
                      </a:cubicBezTo>
                      <a:lnTo>
                        <a:pt x="784654" y="4489621"/>
                      </a:lnTo>
                      <a:cubicBezTo>
                        <a:pt x="784654" y="4504408"/>
                        <a:pt x="796641" y="4516395"/>
                        <a:pt x="811428" y="4516395"/>
                      </a:cubicBezTo>
                      <a:lnTo>
                        <a:pt x="1573426" y="4516395"/>
                      </a:lnTo>
                      <a:cubicBezTo>
                        <a:pt x="1588213" y="4516395"/>
                        <a:pt x="1600200" y="4504408"/>
                        <a:pt x="1600200" y="4489621"/>
                      </a:cubicBezTo>
                      <a:close/>
                      <a:moveTo>
                        <a:pt x="2502243" y="4382531"/>
                      </a:moveTo>
                      <a:cubicBezTo>
                        <a:pt x="2502243" y="4367744"/>
                        <a:pt x="2490256" y="4355757"/>
                        <a:pt x="2475469" y="4355757"/>
                      </a:cubicBezTo>
                      <a:lnTo>
                        <a:pt x="1713471" y="4355757"/>
                      </a:lnTo>
                      <a:cubicBezTo>
                        <a:pt x="1698684" y="4355757"/>
                        <a:pt x="1686697" y="4367744"/>
                        <a:pt x="1686697" y="4382531"/>
                      </a:cubicBezTo>
                      <a:lnTo>
                        <a:pt x="1686697" y="4489621"/>
                      </a:lnTo>
                      <a:cubicBezTo>
                        <a:pt x="1686697" y="4504408"/>
                        <a:pt x="1698684" y="4516395"/>
                        <a:pt x="1713471" y="4516395"/>
                      </a:cubicBezTo>
                      <a:lnTo>
                        <a:pt x="2475469" y="4516395"/>
                      </a:lnTo>
                      <a:cubicBezTo>
                        <a:pt x="2490256" y="4516395"/>
                        <a:pt x="2502243" y="4504408"/>
                        <a:pt x="2502243" y="4489621"/>
                      </a:cubicBezTo>
                      <a:close/>
                      <a:moveTo>
                        <a:pt x="3021231" y="480896"/>
                      </a:moveTo>
                      <a:cubicBezTo>
                        <a:pt x="3021231" y="375524"/>
                        <a:pt x="2935811" y="290104"/>
                        <a:pt x="2830439" y="290104"/>
                      </a:cubicBezTo>
                      <a:lnTo>
                        <a:pt x="444108" y="290104"/>
                      </a:lnTo>
                      <a:cubicBezTo>
                        <a:pt x="338736" y="290104"/>
                        <a:pt x="253316" y="375524"/>
                        <a:pt x="253316" y="480896"/>
                      </a:cubicBezTo>
                      <a:lnTo>
                        <a:pt x="253316" y="4029043"/>
                      </a:lnTo>
                      <a:cubicBezTo>
                        <a:pt x="253316" y="4134415"/>
                        <a:pt x="338736" y="4219835"/>
                        <a:pt x="444108" y="4219835"/>
                      </a:cubicBezTo>
                      <a:lnTo>
                        <a:pt x="2830439" y="4219835"/>
                      </a:lnTo>
                      <a:cubicBezTo>
                        <a:pt x="2935811" y="4219835"/>
                        <a:pt x="3021231" y="4134415"/>
                        <a:pt x="3021231" y="4029043"/>
                      </a:cubicBezTo>
                      <a:close/>
                      <a:moveTo>
                        <a:pt x="3286897" y="226566"/>
                      </a:moveTo>
                      <a:lnTo>
                        <a:pt x="3286897" y="4431931"/>
                      </a:lnTo>
                      <a:cubicBezTo>
                        <a:pt x="3286897" y="4557060"/>
                        <a:pt x="3185460" y="4658497"/>
                        <a:pt x="3060331" y="4658497"/>
                      </a:cubicBezTo>
                      <a:lnTo>
                        <a:pt x="226566" y="4658497"/>
                      </a:lnTo>
                      <a:cubicBezTo>
                        <a:pt x="101437" y="4658497"/>
                        <a:pt x="0" y="4557060"/>
                        <a:pt x="0" y="4431931"/>
                      </a:cubicBezTo>
                      <a:lnTo>
                        <a:pt x="0" y="226566"/>
                      </a:lnTo>
                      <a:cubicBezTo>
                        <a:pt x="0" y="101437"/>
                        <a:pt x="101437" y="0"/>
                        <a:pt x="226566" y="0"/>
                      </a:cubicBezTo>
                      <a:lnTo>
                        <a:pt x="3060331" y="0"/>
                      </a:lnTo>
                      <a:cubicBezTo>
                        <a:pt x="3185460" y="0"/>
                        <a:pt x="3286897" y="101437"/>
                        <a:pt x="3286897" y="226566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vert="horz" wrap="square" lIns="89639" tIns="44819" rIns="89639" bIns="44819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806741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784" b="0" i="0" u="none" strike="noStrike" kern="0" cap="none" spc="-132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Light" pitchFamily="34" charset="0"/>
                  </a:endParaRPr>
                </a:p>
              </p:txBody>
            </p:sp>
          </p:grpSp>
        </p:grpSp>
        <p:grpSp>
          <p:nvGrpSpPr>
            <p:cNvPr id="6" name="Group 21">
              <a:extLst>
                <a:ext uri="{FF2B5EF4-FFF2-40B4-BE49-F238E27FC236}">
                  <a16:creationId xmlns:a16="http://schemas.microsoft.com/office/drawing/2014/main" id="{9899B2F7-3374-4FA8-BF21-8497B1D46612}"/>
                </a:ext>
              </a:extLst>
            </p:cNvPr>
            <p:cNvGrpSpPr/>
            <p:nvPr/>
          </p:nvGrpSpPr>
          <p:grpSpPr>
            <a:xfrm>
              <a:off x="1853388" y="3757655"/>
              <a:ext cx="678182" cy="678182"/>
              <a:chOff x="2551230" y="2464452"/>
              <a:chExt cx="691781" cy="691781"/>
            </a:xfrm>
            <a:solidFill>
              <a:srgbClr val="002050"/>
            </a:solidFill>
          </p:grpSpPr>
          <p:sp>
            <p:nvSpPr>
              <p:cNvPr id="19" name="Rectangle 221">
                <a:extLst>
                  <a:ext uri="{FF2B5EF4-FFF2-40B4-BE49-F238E27FC236}">
                    <a16:creationId xmlns:a16="http://schemas.microsoft.com/office/drawing/2014/main" id="{9A0A0145-FA4D-4205-B08F-A6E6A7F8873D}"/>
                  </a:ext>
                </a:extLst>
              </p:cNvPr>
              <p:cNvSpPr/>
              <p:nvPr>
                <p:custDataLst>
                  <p:tags r:id="rId5"/>
                </p:custDataLst>
              </p:nvPr>
            </p:nvSpPr>
            <p:spPr bwMode="auto">
              <a:xfrm>
                <a:off x="2551230" y="2464452"/>
                <a:ext cx="691781" cy="691781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7232" tIns="44821" rIns="67232" bIns="44821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102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784" b="0" i="0" u="none" strike="noStrike" kern="0" cap="none" spc="0" normalizeH="0" baseline="0" noProof="0" dirty="0">
                    <a:ln>
                      <a:solidFill>
                        <a:srgbClr val="000000">
                          <a:alpha val="0"/>
                        </a:srgbClr>
                      </a:solidFill>
                    </a:ln>
                    <a:solidFill>
                      <a:srgbClr val="FFFFFF"/>
                    </a:solidFill>
                    <a:effectLst/>
                    <a:uLnTx/>
                    <a:uFillTx/>
                  </a:rPr>
                  <a:t>Sensors</a:t>
                </a:r>
                <a:endParaRPr kumimoji="0" lang="en-US" sz="784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0" name="Frame 5">
                <a:extLst>
                  <a:ext uri="{FF2B5EF4-FFF2-40B4-BE49-F238E27FC236}">
                    <a16:creationId xmlns:a16="http://schemas.microsoft.com/office/drawing/2014/main" id="{EF0727FA-5494-4355-AC31-A32B67B10E7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2761691" y="2548139"/>
                <a:ext cx="270860" cy="270787"/>
              </a:xfrm>
              <a:custGeom>
                <a:avLst/>
                <a:gdLst/>
                <a:ahLst/>
                <a:cxnLst/>
                <a:rect l="l" t="t" r="r" b="b"/>
                <a:pathLst>
                  <a:path w="914400" h="914400">
                    <a:moveTo>
                      <a:pt x="423625" y="642938"/>
                    </a:moveTo>
                    <a:lnTo>
                      <a:pt x="500064" y="720805"/>
                    </a:lnTo>
                    <a:lnTo>
                      <a:pt x="500064" y="770811"/>
                    </a:lnTo>
                    <a:lnTo>
                      <a:pt x="423625" y="770811"/>
                    </a:lnTo>
                    <a:close/>
                    <a:moveTo>
                      <a:pt x="651511" y="598647"/>
                    </a:moveTo>
                    <a:lnTo>
                      <a:pt x="656512" y="599361"/>
                    </a:lnTo>
                    <a:lnTo>
                      <a:pt x="660798" y="600076"/>
                    </a:lnTo>
                    <a:lnTo>
                      <a:pt x="664370" y="602219"/>
                    </a:lnTo>
                    <a:lnTo>
                      <a:pt x="667942" y="605076"/>
                    </a:lnTo>
                    <a:lnTo>
                      <a:pt x="671514" y="608648"/>
                    </a:lnTo>
                    <a:lnTo>
                      <a:pt x="673657" y="612935"/>
                    </a:lnTo>
                    <a:lnTo>
                      <a:pt x="675086" y="617221"/>
                    </a:lnTo>
                    <a:lnTo>
                      <a:pt x="675800" y="622221"/>
                    </a:lnTo>
                    <a:lnTo>
                      <a:pt x="675086" y="627222"/>
                    </a:lnTo>
                    <a:lnTo>
                      <a:pt x="673657" y="631508"/>
                    </a:lnTo>
                    <a:lnTo>
                      <a:pt x="671514" y="635080"/>
                    </a:lnTo>
                    <a:lnTo>
                      <a:pt x="667942" y="638652"/>
                    </a:lnTo>
                    <a:lnTo>
                      <a:pt x="664370" y="642224"/>
                    </a:lnTo>
                    <a:lnTo>
                      <a:pt x="660798" y="644367"/>
                    </a:lnTo>
                    <a:lnTo>
                      <a:pt x="656512" y="645796"/>
                    </a:lnTo>
                    <a:lnTo>
                      <a:pt x="651511" y="646510"/>
                    </a:lnTo>
                    <a:lnTo>
                      <a:pt x="646510" y="645796"/>
                    </a:lnTo>
                    <a:lnTo>
                      <a:pt x="642224" y="644367"/>
                    </a:lnTo>
                    <a:lnTo>
                      <a:pt x="637937" y="642224"/>
                    </a:lnTo>
                    <a:lnTo>
                      <a:pt x="634365" y="638652"/>
                    </a:lnTo>
                    <a:lnTo>
                      <a:pt x="631508" y="635080"/>
                    </a:lnTo>
                    <a:lnTo>
                      <a:pt x="629365" y="631508"/>
                    </a:lnTo>
                    <a:lnTo>
                      <a:pt x="628650" y="627222"/>
                    </a:lnTo>
                    <a:lnTo>
                      <a:pt x="627936" y="622221"/>
                    </a:lnTo>
                    <a:lnTo>
                      <a:pt x="628650" y="617221"/>
                    </a:lnTo>
                    <a:lnTo>
                      <a:pt x="629365" y="612935"/>
                    </a:lnTo>
                    <a:lnTo>
                      <a:pt x="631508" y="608648"/>
                    </a:lnTo>
                    <a:lnTo>
                      <a:pt x="634365" y="605076"/>
                    </a:lnTo>
                    <a:lnTo>
                      <a:pt x="637937" y="602219"/>
                    </a:lnTo>
                    <a:lnTo>
                      <a:pt x="642224" y="600076"/>
                    </a:lnTo>
                    <a:lnTo>
                      <a:pt x="646510" y="599361"/>
                    </a:lnTo>
                    <a:close/>
                    <a:moveTo>
                      <a:pt x="224314" y="447914"/>
                    </a:moveTo>
                    <a:lnTo>
                      <a:pt x="373619" y="600076"/>
                    </a:lnTo>
                    <a:lnTo>
                      <a:pt x="373619" y="770812"/>
                    </a:lnTo>
                    <a:lnTo>
                      <a:pt x="294323" y="770812"/>
                    </a:lnTo>
                    <a:lnTo>
                      <a:pt x="294323" y="568644"/>
                    </a:lnTo>
                    <a:lnTo>
                      <a:pt x="240030" y="568644"/>
                    </a:lnTo>
                    <a:lnTo>
                      <a:pt x="240030" y="768669"/>
                    </a:lnTo>
                    <a:lnTo>
                      <a:pt x="142161" y="769383"/>
                    </a:lnTo>
                    <a:lnTo>
                      <a:pt x="142161" y="696517"/>
                    </a:lnTo>
                    <a:lnTo>
                      <a:pt x="184309" y="696517"/>
                    </a:lnTo>
                    <a:lnTo>
                      <a:pt x="184309" y="642939"/>
                    </a:lnTo>
                    <a:lnTo>
                      <a:pt x="142161" y="642939"/>
                    </a:lnTo>
                    <a:lnTo>
                      <a:pt x="142161" y="565072"/>
                    </a:lnTo>
                    <a:lnTo>
                      <a:pt x="182166" y="565072"/>
                    </a:lnTo>
                    <a:lnTo>
                      <a:pt x="182166" y="518637"/>
                    </a:lnTo>
                    <a:lnTo>
                      <a:pt x="142161" y="518637"/>
                    </a:lnTo>
                    <a:lnTo>
                      <a:pt x="142161" y="448629"/>
                    </a:lnTo>
                    <a:close/>
                    <a:moveTo>
                      <a:pt x="272891" y="250746"/>
                    </a:moveTo>
                    <a:lnTo>
                      <a:pt x="278606" y="251461"/>
                    </a:lnTo>
                    <a:lnTo>
                      <a:pt x="282892" y="252889"/>
                    </a:lnTo>
                    <a:lnTo>
                      <a:pt x="286464" y="255032"/>
                    </a:lnTo>
                    <a:lnTo>
                      <a:pt x="290036" y="257890"/>
                    </a:lnTo>
                    <a:lnTo>
                      <a:pt x="292894" y="261462"/>
                    </a:lnTo>
                    <a:lnTo>
                      <a:pt x="295037" y="265034"/>
                    </a:lnTo>
                    <a:lnTo>
                      <a:pt x="296466" y="269320"/>
                    </a:lnTo>
                    <a:lnTo>
                      <a:pt x="297180" y="275035"/>
                    </a:lnTo>
                    <a:lnTo>
                      <a:pt x="296466" y="280036"/>
                    </a:lnTo>
                    <a:lnTo>
                      <a:pt x="295037" y="284322"/>
                    </a:lnTo>
                    <a:lnTo>
                      <a:pt x="292894" y="287894"/>
                    </a:lnTo>
                    <a:lnTo>
                      <a:pt x="290036" y="291466"/>
                    </a:lnTo>
                    <a:lnTo>
                      <a:pt x="286464" y="294323"/>
                    </a:lnTo>
                    <a:lnTo>
                      <a:pt x="282892" y="296466"/>
                    </a:lnTo>
                    <a:lnTo>
                      <a:pt x="278606" y="297181"/>
                    </a:lnTo>
                    <a:lnTo>
                      <a:pt x="272891" y="297895"/>
                    </a:lnTo>
                    <a:lnTo>
                      <a:pt x="267890" y="297181"/>
                    </a:lnTo>
                    <a:lnTo>
                      <a:pt x="263604" y="296466"/>
                    </a:lnTo>
                    <a:lnTo>
                      <a:pt x="260032" y="294323"/>
                    </a:lnTo>
                    <a:lnTo>
                      <a:pt x="256460" y="291466"/>
                    </a:lnTo>
                    <a:lnTo>
                      <a:pt x="253603" y="287894"/>
                    </a:lnTo>
                    <a:lnTo>
                      <a:pt x="251459" y="284322"/>
                    </a:lnTo>
                    <a:lnTo>
                      <a:pt x="250031" y="280036"/>
                    </a:lnTo>
                    <a:lnTo>
                      <a:pt x="249316" y="275035"/>
                    </a:lnTo>
                    <a:lnTo>
                      <a:pt x="250031" y="269320"/>
                    </a:lnTo>
                    <a:lnTo>
                      <a:pt x="251459" y="265034"/>
                    </a:lnTo>
                    <a:lnTo>
                      <a:pt x="253603" y="261462"/>
                    </a:lnTo>
                    <a:lnTo>
                      <a:pt x="256460" y="257890"/>
                    </a:lnTo>
                    <a:lnTo>
                      <a:pt x="260032" y="255032"/>
                    </a:lnTo>
                    <a:lnTo>
                      <a:pt x="263604" y="252889"/>
                    </a:lnTo>
                    <a:lnTo>
                      <a:pt x="267890" y="251461"/>
                    </a:lnTo>
                    <a:close/>
                    <a:moveTo>
                      <a:pt x="722947" y="147876"/>
                    </a:moveTo>
                    <a:lnTo>
                      <a:pt x="770811" y="147876"/>
                    </a:lnTo>
                    <a:lnTo>
                      <a:pt x="770811" y="227171"/>
                    </a:lnTo>
                    <a:lnTo>
                      <a:pt x="722947" y="227171"/>
                    </a:lnTo>
                    <a:close/>
                    <a:moveTo>
                      <a:pt x="554355" y="143589"/>
                    </a:moveTo>
                    <a:lnTo>
                      <a:pt x="672227" y="143589"/>
                    </a:lnTo>
                    <a:lnTo>
                      <a:pt x="672941" y="281464"/>
                    </a:lnTo>
                    <a:lnTo>
                      <a:pt x="772239" y="281464"/>
                    </a:lnTo>
                    <a:lnTo>
                      <a:pt x="772239" y="358616"/>
                    </a:lnTo>
                    <a:lnTo>
                      <a:pt x="722947" y="358616"/>
                    </a:lnTo>
                    <a:lnTo>
                      <a:pt x="722947" y="410051"/>
                    </a:lnTo>
                    <a:lnTo>
                      <a:pt x="772239" y="410051"/>
                    </a:lnTo>
                    <a:lnTo>
                      <a:pt x="772239" y="485775"/>
                    </a:lnTo>
                    <a:lnTo>
                      <a:pt x="722947" y="485775"/>
                    </a:lnTo>
                    <a:lnTo>
                      <a:pt x="722947" y="537210"/>
                    </a:lnTo>
                    <a:lnTo>
                      <a:pt x="772239" y="537210"/>
                    </a:lnTo>
                    <a:lnTo>
                      <a:pt x="772239" y="770811"/>
                    </a:lnTo>
                    <a:lnTo>
                      <a:pt x="677942" y="770811"/>
                    </a:lnTo>
                    <a:lnTo>
                      <a:pt x="677942" y="699374"/>
                    </a:lnTo>
                    <a:lnTo>
                      <a:pt x="682228" y="697945"/>
                    </a:lnTo>
                    <a:lnTo>
                      <a:pt x="686514" y="696516"/>
                    </a:lnTo>
                    <a:lnTo>
                      <a:pt x="690086" y="694373"/>
                    </a:lnTo>
                    <a:lnTo>
                      <a:pt x="694372" y="692230"/>
                    </a:lnTo>
                    <a:lnTo>
                      <a:pt x="697944" y="689372"/>
                    </a:lnTo>
                    <a:lnTo>
                      <a:pt x="702230" y="686515"/>
                    </a:lnTo>
                    <a:lnTo>
                      <a:pt x="705802" y="683657"/>
                    </a:lnTo>
                    <a:lnTo>
                      <a:pt x="709374" y="680800"/>
                    </a:lnTo>
                    <a:lnTo>
                      <a:pt x="714375" y="675085"/>
                    </a:lnTo>
                    <a:lnTo>
                      <a:pt x="719375" y="667941"/>
                    </a:lnTo>
                    <a:lnTo>
                      <a:pt x="722947" y="661512"/>
                    </a:lnTo>
                    <a:lnTo>
                      <a:pt x="726519" y="654368"/>
                    </a:lnTo>
                    <a:lnTo>
                      <a:pt x="728662" y="647938"/>
                    </a:lnTo>
                    <a:lnTo>
                      <a:pt x="730805" y="639366"/>
                    </a:lnTo>
                    <a:lnTo>
                      <a:pt x="732234" y="632222"/>
                    </a:lnTo>
                    <a:lnTo>
                      <a:pt x="732948" y="624364"/>
                    </a:lnTo>
                    <a:lnTo>
                      <a:pt x="732234" y="616506"/>
                    </a:lnTo>
                    <a:lnTo>
                      <a:pt x="730805" y="608648"/>
                    </a:lnTo>
                    <a:lnTo>
                      <a:pt x="728662" y="600790"/>
                    </a:lnTo>
                    <a:lnTo>
                      <a:pt x="726519" y="593646"/>
                    </a:lnTo>
                    <a:lnTo>
                      <a:pt x="722947" y="586502"/>
                    </a:lnTo>
                    <a:lnTo>
                      <a:pt x="719375" y="580073"/>
                    </a:lnTo>
                    <a:lnTo>
                      <a:pt x="714375" y="572929"/>
                    </a:lnTo>
                    <a:lnTo>
                      <a:pt x="709374" y="567214"/>
                    </a:lnTo>
                    <a:lnTo>
                      <a:pt x="705802" y="563642"/>
                    </a:lnTo>
                    <a:lnTo>
                      <a:pt x="702230" y="560785"/>
                    </a:lnTo>
                    <a:lnTo>
                      <a:pt x="697230" y="557927"/>
                    </a:lnTo>
                    <a:lnTo>
                      <a:pt x="693658" y="555070"/>
                    </a:lnTo>
                    <a:lnTo>
                      <a:pt x="689372" y="552927"/>
                    </a:lnTo>
                    <a:lnTo>
                      <a:pt x="685085" y="550783"/>
                    </a:lnTo>
                    <a:lnTo>
                      <a:pt x="680085" y="549355"/>
                    </a:lnTo>
                    <a:lnTo>
                      <a:pt x="675799" y="547211"/>
                    </a:lnTo>
                    <a:lnTo>
                      <a:pt x="675084" y="464344"/>
                    </a:lnTo>
                    <a:lnTo>
                      <a:pt x="554355" y="345757"/>
                    </a:lnTo>
                    <a:close/>
                    <a:moveTo>
                      <a:pt x="507920" y="143589"/>
                    </a:moveTo>
                    <a:lnTo>
                      <a:pt x="507920" y="305752"/>
                    </a:lnTo>
                    <a:lnTo>
                      <a:pt x="420766" y="218598"/>
                    </a:lnTo>
                    <a:lnTo>
                      <a:pt x="420766" y="144303"/>
                    </a:lnTo>
                    <a:close/>
                    <a:moveTo>
                      <a:pt x="371476" y="143589"/>
                    </a:moveTo>
                    <a:lnTo>
                      <a:pt x="371476" y="231457"/>
                    </a:lnTo>
                    <a:lnTo>
                      <a:pt x="634366" y="497205"/>
                    </a:lnTo>
                    <a:lnTo>
                      <a:pt x="634366" y="547211"/>
                    </a:lnTo>
                    <a:lnTo>
                      <a:pt x="622221" y="551498"/>
                    </a:lnTo>
                    <a:lnTo>
                      <a:pt x="610791" y="557213"/>
                    </a:lnTo>
                    <a:lnTo>
                      <a:pt x="600076" y="565071"/>
                    </a:lnTo>
                    <a:lnTo>
                      <a:pt x="591503" y="574358"/>
                    </a:lnTo>
                    <a:lnTo>
                      <a:pt x="584360" y="585788"/>
                    </a:lnTo>
                    <a:lnTo>
                      <a:pt x="577930" y="597218"/>
                    </a:lnTo>
                    <a:lnTo>
                      <a:pt x="575073" y="610791"/>
                    </a:lnTo>
                    <a:lnTo>
                      <a:pt x="573644" y="624364"/>
                    </a:lnTo>
                    <a:lnTo>
                      <a:pt x="574358" y="632222"/>
                    </a:lnTo>
                    <a:lnTo>
                      <a:pt x="575073" y="639366"/>
                    </a:lnTo>
                    <a:lnTo>
                      <a:pt x="577216" y="647938"/>
                    </a:lnTo>
                    <a:lnTo>
                      <a:pt x="580073" y="654368"/>
                    </a:lnTo>
                    <a:lnTo>
                      <a:pt x="582931" y="661512"/>
                    </a:lnTo>
                    <a:lnTo>
                      <a:pt x="587217" y="667941"/>
                    </a:lnTo>
                    <a:lnTo>
                      <a:pt x="591503" y="675085"/>
                    </a:lnTo>
                    <a:lnTo>
                      <a:pt x="596504" y="680800"/>
                    </a:lnTo>
                    <a:lnTo>
                      <a:pt x="600790" y="684372"/>
                    </a:lnTo>
                    <a:lnTo>
                      <a:pt x="605076" y="687944"/>
                    </a:lnTo>
                    <a:lnTo>
                      <a:pt x="609363" y="691515"/>
                    </a:lnTo>
                    <a:lnTo>
                      <a:pt x="615078" y="694373"/>
                    </a:lnTo>
                    <a:lnTo>
                      <a:pt x="620078" y="697230"/>
                    </a:lnTo>
                    <a:lnTo>
                      <a:pt x="625793" y="699374"/>
                    </a:lnTo>
                    <a:lnTo>
                      <a:pt x="630794" y="700802"/>
                    </a:lnTo>
                    <a:lnTo>
                      <a:pt x="636509" y="702945"/>
                    </a:lnTo>
                    <a:lnTo>
                      <a:pt x="636509" y="770811"/>
                    </a:lnTo>
                    <a:lnTo>
                      <a:pt x="551498" y="770811"/>
                    </a:lnTo>
                    <a:lnTo>
                      <a:pt x="551498" y="705089"/>
                    </a:lnTo>
                    <a:lnTo>
                      <a:pt x="240745" y="396478"/>
                    </a:lnTo>
                    <a:lnTo>
                      <a:pt x="142161" y="396478"/>
                    </a:lnTo>
                    <a:lnTo>
                      <a:pt x="142161" y="144303"/>
                    </a:lnTo>
                    <a:lnTo>
                      <a:pt x="247174" y="144303"/>
                    </a:lnTo>
                    <a:lnTo>
                      <a:pt x="247174" y="200739"/>
                    </a:lnTo>
                    <a:lnTo>
                      <a:pt x="236458" y="205025"/>
                    </a:lnTo>
                    <a:lnTo>
                      <a:pt x="227171" y="212169"/>
                    </a:lnTo>
                    <a:lnTo>
                      <a:pt x="218599" y="220027"/>
                    </a:lnTo>
                    <a:lnTo>
                      <a:pt x="210741" y="228600"/>
                    </a:lnTo>
                    <a:lnTo>
                      <a:pt x="204311" y="239315"/>
                    </a:lnTo>
                    <a:lnTo>
                      <a:pt x="199311" y="251460"/>
                    </a:lnTo>
                    <a:lnTo>
                      <a:pt x="196453" y="263604"/>
                    </a:lnTo>
                    <a:lnTo>
                      <a:pt x="195025" y="277177"/>
                    </a:lnTo>
                    <a:lnTo>
                      <a:pt x="195739" y="285036"/>
                    </a:lnTo>
                    <a:lnTo>
                      <a:pt x="196453" y="292894"/>
                    </a:lnTo>
                    <a:lnTo>
                      <a:pt x="198596" y="300037"/>
                    </a:lnTo>
                    <a:lnTo>
                      <a:pt x="200740" y="307896"/>
                    </a:lnTo>
                    <a:lnTo>
                      <a:pt x="204311" y="315039"/>
                    </a:lnTo>
                    <a:lnTo>
                      <a:pt x="207883" y="321469"/>
                    </a:lnTo>
                    <a:lnTo>
                      <a:pt x="212884" y="327898"/>
                    </a:lnTo>
                    <a:lnTo>
                      <a:pt x="218599" y="333613"/>
                    </a:lnTo>
                    <a:lnTo>
                      <a:pt x="224314" y="339328"/>
                    </a:lnTo>
                    <a:lnTo>
                      <a:pt x="230029" y="343614"/>
                    </a:lnTo>
                    <a:lnTo>
                      <a:pt x="237173" y="347901"/>
                    </a:lnTo>
                    <a:lnTo>
                      <a:pt x="243602" y="350758"/>
                    </a:lnTo>
                    <a:lnTo>
                      <a:pt x="251461" y="353616"/>
                    </a:lnTo>
                    <a:lnTo>
                      <a:pt x="259319" y="355759"/>
                    </a:lnTo>
                    <a:lnTo>
                      <a:pt x="266463" y="356473"/>
                    </a:lnTo>
                    <a:lnTo>
                      <a:pt x="274321" y="357188"/>
                    </a:lnTo>
                    <a:lnTo>
                      <a:pt x="280750" y="357188"/>
                    </a:lnTo>
                    <a:lnTo>
                      <a:pt x="286465" y="356473"/>
                    </a:lnTo>
                    <a:lnTo>
                      <a:pt x="291466" y="355759"/>
                    </a:lnTo>
                    <a:lnTo>
                      <a:pt x="297181" y="354330"/>
                    </a:lnTo>
                    <a:lnTo>
                      <a:pt x="302181" y="352187"/>
                    </a:lnTo>
                    <a:lnTo>
                      <a:pt x="307896" y="350044"/>
                    </a:lnTo>
                    <a:lnTo>
                      <a:pt x="312183" y="347901"/>
                    </a:lnTo>
                    <a:lnTo>
                      <a:pt x="317183" y="345043"/>
                    </a:lnTo>
                    <a:lnTo>
                      <a:pt x="540068" y="567214"/>
                    </a:lnTo>
                    <a:lnTo>
                      <a:pt x="537925" y="507921"/>
                    </a:lnTo>
                    <a:lnTo>
                      <a:pt x="345044" y="315039"/>
                    </a:lnTo>
                    <a:lnTo>
                      <a:pt x="348616" y="306467"/>
                    </a:lnTo>
                    <a:lnTo>
                      <a:pt x="352188" y="296466"/>
                    </a:lnTo>
                    <a:lnTo>
                      <a:pt x="353616" y="287179"/>
                    </a:lnTo>
                    <a:lnTo>
                      <a:pt x="354331" y="277177"/>
                    </a:lnTo>
                    <a:lnTo>
                      <a:pt x="353616" y="268605"/>
                    </a:lnTo>
                    <a:lnTo>
                      <a:pt x="352902" y="261461"/>
                    </a:lnTo>
                    <a:lnTo>
                      <a:pt x="350759" y="253603"/>
                    </a:lnTo>
                    <a:lnTo>
                      <a:pt x="348616" y="246459"/>
                    </a:lnTo>
                    <a:lnTo>
                      <a:pt x="345044" y="239315"/>
                    </a:lnTo>
                    <a:lnTo>
                      <a:pt x="341472" y="232886"/>
                    </a:lnTo>
                    <a:lnTo>
                      <a:pt x="336471" y="226456"/>
                    </a:lnTo>
                    <a:lnTo>
                      <a:pt x="330756" y="220741"/>
                    </a:lnTo>
                    <a:lnTo>
                      <a:pt x="327185" y="217170"/>
                    </a:lnTo>
                    <a:lnTo>
                      <a:pt x="322898" y="213598"/>
                    </a:lnTo>
                    <a:lnTo>
                      <a:pt x="318612" y="210026"/>
                    </a:lnTo>
                    <a:lnTo>
                      <a:pt x="313611" y="207168"/>
                    </a:lnTo>
                    <a:lnTo>
                      <a:pt x="309325" y="205025"/>
                    </a:lnTo>
                    <a:lnTo>
                      <a:pt x="303610" y="202882"/>
                    </a:lnTo>
                    <a:lnTo>
                      <a:pt x="298610" y="201453"/>
                    </a:lnTo>
                    <a:lnTo>
                      <a:pt x="293609" y="200025"/>
                    </a:lnTo>
                    <a:lnTo>
                      <a:pt x="293609" y="144303"/>
                    </a:lnTo>
                    <a:close/>
                    <a:moveTo>
                      <a:pt x="55998" y="55998"/>
                    </a:moveTo>
                    <a:lnTo>
                      <a:pt x="55998" y="858402"/>
                    </a:lnTo>
                    <a:lnTo>
                      <a:pt x="858402" y="858402"/>
                    </a:lnTo>
                    <a:lnTo>
                      <a:pt x="858402" y="55998"/>
                    </a:lnTo>
                    <a:close/>
                    <a:moveTo>
                      <a:pt x="0" y="0"/>
                    </a:moveTo>
                    <a:lnTo>
                      <a:pt x="914400" y="0"/>
                    </a:lnTo>
                    <a:lnTo>
                      <a:pt x="914400" y="914400"/>
                    </a:lnTo>
                    <a:lnTo>
                      <a:pt x="0" y="91440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05441" tIns="52721" rIns="52721" bIns="105441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1053923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784" b="0" i="0" u="none" strike="noStrike" kern="0" cap="none" spc="-58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7" name="Group 22">
              <a:extLst>
                <a:ext uri="{FF2B5EF4-FFF2-40B4-BE49-F238E27FC236}">
                  <a16:creationId xmlns:a16="http://schemas.microsoft.com/office/drawing/2014/main" id="{5F00CCE1-0A51-4516-AC1A-FC2EDA8DA21B}"/>
                </a:ext>
              </a:extLst>
            </p:cNvPr>
            <p:cNvGrpSpPr/>
            <p:nvPr/>
          </p:nvGrpSpPr>
          <p:grpSpPr>
            <a:xfrm>
              <a:off x="4702199" y="3405564"/>
              <a:ext cx="678182" cy="678182"/>
              <a:chOff x="1822857" y="3187789"/>
              <a:chExt cx="691781" cy="691781"/>
            </a:xfrm>
            <a:solidFill>
              <a:srgbClr val="002050"/>
            </a:solidFill>
          </p:grpSpPr>
          <p:sp>
            <p:nvSpPr>
              <p:cNvPr id="17" name="Rectangle 222">
                <a:extLst>
                  <a:ext uri="{FF2B5EF4-FFF2-40B4-BE49-F238E27FC236}">
                    <a16:creationId xmlns:a16="http://schemas.microsoft.com/office/drawing/2014/main" id="{4D0B4CE1-99B2-490C-BDDF-75B73D515142}"/>
                  </a:ext>
                </a:extLst>
              </p:cNvPr>
              <p:cNvSpPr/>
              <p:nvPr>
                <p:custDataLst>
                  <p:tags r:id="rId4"/>
                </p:custDataLst>
              </p:nvPr>
            </p:nvSpPr>
            <p:spPr bwMode="auto">
              <a:xfrm>
                <a:off x="1822857" y="3187789"/>
                <a:ext cx="691781" cy="691781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7232" tIns="44821" rIns="67232" bIns="44821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102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784" b="0" i="0" u="none" strike="noStrike" kern="0" cap="none" spc="0" normalizeH="0" baseline="0" noProof="0" dirty="0">
                    <a:ln>
                      <a:solidFill>
                        <a:srgbClr val="000000">
                          <a:alpha val="0"/>
                        </a:srgbClr>
                      </a:solidFill>
                    </a:ln>
                    <a:solidFill>
                      <a:srgbClr val="FFFFFF"/>
                    </a:solidFill>
                    <a:effectLst/>
                    <a:uLnTx/>
                    <a:uFillTx/>
                  </a:rPr>
                  <a:t>Video</a:t>
                </a:r>
                <a:endParaRPr kumimoji="0" lang="en-US" sz="784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8" name="Freeform 7">
                <a:extLst>
                  <a:ext uri="{FF2B5EF4-FFF2-40B4-BE49-F238E27FC236}">
                    <a16:creationId xmlns:a16="http://schemas.microsoft.com/office/drawing/2014/main" id="{0B7DBF4E-5039-4E75-B17B-D2B54A63B2D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019832" y="3275280"/>
                <a:ext cx="297830" cy="319992"/>
              </a:xfrm>
              <a:custGeom>
                <a:avLst/>
                <a:gdLst>
                  <a:gd name="T0" fmla="*/ 278 w 306"/>
                  <a:gd name="T1" fmla="*/ 15 h 329"/>
                  <a:gd name="T2" fmla="*/ 256 w 306"/>
                  <a:gd name="T3" fmla="*/ 22 h 329"/>
                  <a:gd name="T4" fmla="*/ 248 w 306"/>
                  <a:gd name="T5" fmla="*/ 0 h 329"/>
                  <a:gd name="T6" fmla="*/ 56 w 306"/>
                  <a:gd name="T7" fmla="*/ 15 h 329"/>
                  <a:gd name="T8" fmla="*/ 34 w 306"/>
                  <a:gd name="T9" fmla="*/ 22 h 329"/>
                  <a:gd name="T10" fmla="*/ 26 w 306"/>
                  <a:gd name="T11" fmla="*/ 0 h 329"/>
                  <a:gd name="T12" fmla="*/ 0 w 306"/>
                  <a:gd name="T13" fmla="*/ 329 h 329"/>
                  <a:gd name="T14" fmla="*/ 25 w 306"/>
                  <a:gd name="T15" fmla="*/ 314 h 329"/>
                  <a:gd name="T16" fmla="*/ 48 w 306"/>
                  <a:gd name="T17" fmla="*/ 306 h 329"/>
                  <a:gd name="T18" fmla="*/ 55 w 306"/>
                  <a:gd name="T19" fmla="*/ 329 h 329"/>
                  <a:gd name="T20" fmla="*/ 249 w 306"/>
                  <a:gd name="T21" fmla="*/ 314 h 329"/>
                  <a:gd name="T22" fmla="*/ 271 w 306"/>
                  <a:gd name="T23" fmla="*/ 306 h 329"/>
                  <a:gd name="T24" fmla="*/ 279 w 306"/>
                  <a:gd name="T25" fmla="*/ 329 h 329"/>
                  <a:gd name="T26" fmla="*/ 306 w 306"/>
                  <a:gd name="T27" fmla="*/ 0 h 329"/>
                  <a:gd name="T28" fmla="*/ 56 w 306"/>
                  <a:gd name="T29" fmla="*/ 250 h 329"/>
                  <a:gd name="T30" fmla="*/ 34 w 306"/>
                  <a:gd name="T31" fmla="*/ 258 h 329"/>
                  <a:gd name="T32" fmla="*/ 26 w 306"/>
                  <a:gd name="T33" fmla="*/ 236 h 329"/>
                  <a:gd name="T34" fmla="*/ 49 w 306"/>
                  <a:gd name="T35" fmla="*/ 228 h 329"/>
                  <a:gd name="T36" fmla="*/ 56 w 306"/>
                  <a:gd name="T37" fmla="*/ 250 h 329"/>
                  <a:gd name="T38" fmla="*/ 49 w 306"/>
                  <a:gd name="T39" fmla="*/ 179 h 329"/>
                  <a:gd name="T40" fmla="*/ 26 w 306"/>
                  <a:gd name="T41" fmla="*/ 172 h 329"/>
                  <a:gd name="T42" fmla="*/ 34 w 306"/>
                  <a:gd name="T43" fmla="*/ 150 h 329"/>
                  <a:gd name="T44" fmla="*/ 56 w 306"/>
                  <a:gd name="T45" fmla="*/ 157 h 329"/>
                  <a:gd name="T46" fmla="*/ 56 w 306"/>
                  <a:gd name="T47" fmla="*/ 93 h 329"/>
                  <a:gd name="T48" fmla="*/ 34 w 306"/>
                  <a:gd name="T49" fmla="*/ 101 h 329"/>
                  <a:gd name="T50" fmla="*/ 26 w 306"/>
                  <a:gd name="T51" fmla="*/ 79 h 329"/>
                  <a:gd name="T52" fmla="*/ 49 w 306"/>
                  <a:gd name="T53" fmla="*/ 71 h 329"/>
                  <a:gd name="T54" fmla="*/ 56 w 306"/>
                  <a:gd name="T55" fmla="*/ 93 h 329"/>
                  <a:gd name="T56" fmla="*/ 83 w 306"/>
                  <a:gd name="T57" fmla="*/ 295 h 329"/>
                  <a:gd name="T58" fmla="*/ 222 w 306"/>
                  <a:gd name="T59" fmla="*/ 183 h 329"/>
                  <a:gd name="T60" fmla="*/ 222 w 306"/>
                  <a:gd name="T61" fmla="*/ 146 h 329"/>
                  <a:gd name="T62" fmla="*/ 83 w 306"/>
                  <a:gd name="T63" fmla="*/ 34 h 329"/>
                  <a:gd name="T64" fmla="*/ 222 w 306"/>
                  <a:gd name="T65" fmla="*/ 146 h 329"/>
                  <a:gd name="T66" fmla="*/ 270 w 306"/>
                  <a:gd name="T67" fmla="*/ 258 h 329"/>
                  <a:gd name="T68" fmla="*/ 248 w 306"/>
                  <a:gd name="T69" fmla="*/ 250 h 329"/>
                  <a:gd name="T70" fmla="*/ 256 w 306"/>
                  <a:gd name="T71" fmla="*/ 228 h 329"/>
                  <a:gd name="T72" fmla="*/ 278 w 306"/>
                  <a:gd name="T73" fmla="*/ 236 h 329"/>
                  <a:gd name="T74" fmla="*/ 278 w 306"/>
                  <a:gd name="T75" fmla="*/ 172 h 329"/>
                  <a:gd name="T76" fmla="*/ 256 w 306"/>
                  <a:gd name="T77" fmla="*/ 179 h 329"/>
                  <a:gd name="T78" fmla="*/ 248 w 306"/>
                  <a:gd name="T79" fmla="*/ 157 h 329"/>
                  <a:gd name="T80" fmla="*/ 270 w 306"/>
                  <a:gd name="T81" fmla="*/ 150 h 329"/>
                  <a:gd name="T82" fmla="*/ 278 w 306"/>
                  <a:gd name="T83" fmla="*/ 172 h 329"/>
                  <a:gd name="T84" fmla="*/ 270 w 306"/>
                  <a:gd name="T85" fmla="*/ 101 h 329"/>
                  <a:gd name="T86" fmla="*/ 248 w 306"/>
                  <a:gd name="T87" fmla="*/ 93 h 329"/>
                  <a:gd name="T88" fmla="*/ 256 w 306"/>
                  <a:gd name="T89" fmla="*/ 71 h 329"/>
                  <a:gd name="T90" fmla="*/ 278 w 306"/>
                  <a:gd name="T91" fmla="*/ 79 h 3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306" h="329">
                    <a:moveTo>
                      <a:pt x="278" y="0"/>
                    </a:moveTo>
                    <a:cubicBezTo>
                      <a:pt x="278" y="15"/>
                      <a:pt x="278" y="15"/>
                      <a:pt x="278" y="15"/>
                    </a:cubicBezTo>
                    <a:cubicBezTo>
                      <a:pt x="278" y="19"/>
                      <a:pt x="275" y="22"/>
                      <a:pt x="270" y="22"/>
                    </a:cubicBezTo>
                    <a:cubicBezTo>
                      <a:pt x="256" y="22"/>
                      <a:pt x="256" y="22"/>
                      <a:pt x="256" y="22"/>
                    </a:cubicBezTo>
                    <a:cubicBezTo>
                      <a:pt x="252" y="22"/>
                      <a:pt x="248" y="19"/>
                      <a:pt x="248" y="15"/>
                    </a:cubicBezTo>
                    <a:cubicBezTo>
                      <a:pt x="248" y="0"/>
                      <a:pt x="248" y="0"/>
                      <a:pt x="248" y="0"/>
                    </a:cubicBezTo>
                    <a:cubicBezTo>
                      <a:pt x="56" y="0"/>
                      <a:pt x="56" y="0"/>
                      <a:pt x="56" y="0"/>
                    </a:cubicBezTo>
                    <a:cubicBezTo>
                      <a:pt x="56" y="15"/>
                      <a:pt x="56" y="15"/>
                      <a:pt x="56" y="15"/>
                    </a:cubicBezTo>
                    <a:cubicBezTo>
                      <a:pt x="56" y="19"/>
                      <a:pt x="53" y="22"/>
                      <a:pt x="49" y="22"/>
                    </a:cubicBezTo>
                    <a:cubicBezTo>
                      <a:pt x="34" y="22"/>
                      <a:pt x="34" y="22"/>
                      <a:pt x="34" y="22"/>
                    </a:cubicBezTo>
                    <a:cubicBezTo>
                      <a:pt x="30" y="22"/>
                      <a:pt x="26" y="19"/>
                      <a:pt x="26" y="15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329"/>
                      <a:pt x="0" y="329"/>
                      <a:pt x="0" y="329"/>
                    </a:cubicBezTo>
                    <a:cubicBezTo>
                      <a:pt x="25" y="329"/>
                      <a:pt x="25" y="329"/>
                      <a:pt x="25" y="329"/>
                    </a:cubicBezTo>
                    <a:cubicBezTo>
                      <a:pt x="25" y="314"/>
                      <a:pt x="25" y="314"/>
                      <a:pt x="25" y="314"/>
                    </a:cubicBezTo>
                    <a:cubicBezTo>
                      <a:pt x="25" y="310"/>
                      <a:pt x="29" y="306"/>
                      <a:pt x="33" y="306"/>
                    </a:cubicBezTo>
                    <a:cubicBezTo>
                      <a:pt x="48" y="306"/>
                      <a:pt x="48" y="306"/>
                      <a:pt x="48" y="306"/>
                    </a:cubicBezTo>
                    <a:cubicBezTo>
                      <a:pt x="52" y="306"/>
                      <a:pt x="55" y="310"/>
                      <a:pt x="55" y="314"/>
                    </a:cubicBezTo>
                    <a:cubicBezTo>
                      <a:pt x="55" y="329"/>
                      <a:pt x="55" y="329"/>
                      <a:pt x="55" y="329"/>
                    </a:cubicBezTo>
                    <a:cubicBezTo>
                      <a:pt x="249" y="329"/>
                      <a:pt x="249" y="329"/>
                      <a:pt x="249" y="329"/>
                    </a:cubicBezTo>
                    <a:cubicBezTo>
                      <a:pt x="249" y="314"/>
                      <a:pt x="249" y="314"/>
                      <a:pt x="249" y="314"/>
                    </a:cubicBezTo>
                    <a:cubicBezTo>
                      <a:pt x="249" y="310"/>
                      <a:pt x="253" y="306"/>
                      <a:pt x="257" y="306"/>
                    </a:cubicBezTo>
                    <a:cubicBezTo>
                      <a:pt x="271" y="306"/>
                      <a:pt x="271" y="306"/>
                      <a:pt x="271" y="306"/>
                    </a:cubicBezTo>
                    <a:cubicBezTo>
                      <a:pt x="276" y="306"/>
                      <a:pt x="279" y="310"/>
                      <a:pt x="279" y="314"/>
                    </a:cubicBezTo>
                    <a:cubicBezTo>
                      <a:pt x="279" y="329"/>
                      <a:pt x="279" y="329"/>
                      <a:pt x="279" y="329"/>
                    </a:cubicBezTo>
                    <a:cubicBezTo>
                      <a:pt x="306" y="329"/>
                      <a:pt x="306" y="329"/>
                      <a:pt x="306" y="329"/>
                    </a:cubicBezTo>
                    <a:cubicBezTo>
                      <a:pt x="306" y="0"/>
                      <a:pt x="306" y="0"/>
                      <a:pt x="306" y="0"/>
                    </a:cubicBezTo>
                    <a:lnTo>
                      <a:pt x="278" y="0"/>
                    </a:lnTo>
                    <a:close/>
                    <a:moveTo>
                      <a:pt x="56" y="250"/>
                    </a:moveTo>
                    <a:cubicBezTo>
                      <a:pt x="56" y="254"/>
                      <a:pt x="53" y="258"/>
                      <a:pt x="49" y="258"/>
                    </a:cubicBezTo>
                    <a:cubicBezTo>
                      <a:pt x="34" y="258"/>
                      <a:pt x="34" y="258"/>
                      <a:pt x="34" y="258"/>
                    </a:cubicBezTo>
                    <a:cubicBezTo>
                      <a:pt x="30" y="258"/>
                      <a:pt x="26" y="254"/>
                      <a:pt x="26" y="250"/>
                    </a:cubicBezTo>
                    <a:cubicBezTo>
                      <a:pt x="26" y="236"/>
                      <a:pt x="26" y="236"/>
                      <a:pt x="26" y="236"/>
                    </a:cubicBezTo>
                    <a:cubicBezTo>
                      <a:pt x="26" y="231"/>
                      <a:pt x="30" y="228"/>
                      <a:pt x="34" y="228"/>
                    </a:cubicBezTo>
                    <a:cubicBezTo>
                      <a:pt x="49" y="228"/>
                      <a:pt x="49" y="228"/>
                      <a:pt x="49" y="228"/>
                    </a:cubicBezTo>
                    <a:cubicBezTo>
                      <a:pt x="53" y="228"/>
                      <a:pt x="56" y="231"/>
                      <a:pt x="56" y="236"/>
                    </a:cubicBezTo>
                    <a:lnTo>
                      <a:pt x="56" y="250"/>
                    </a:lnTo>
                    <a:close/>
                    <a:moveTo>
                      <a:pt x="56" y="172"/>
                    </a:moveTo>
                    <a:cubicBezTo>
                      <a:pt x="56" y="176"/>
                      <a:pt x="53" y="179"/>
                      <a:pt x="49" y="179"/>
                    </a:cubicBezTo>
                    <a:cubicBezTo>
                      <a:pt x="34" y="179"/>
                      <a:pt x="34" y="179"/>
                      <a:pt x="34" y="179"/>
                    </a:cubicBezTo>
                    <a:cubicBezTo>
                      <a:pt x="30" y="179"/>
                      <a:pt x="26" y="176"/>
                      <a:pt x="26" y="172"/>
                    </a:cubicBezTo>
                    <a:cubicBezTo>
                      <a:pt x="26" y="157"/>
                      <a:pt x="26" y="157"/>
                      <a:pt x="26" y="157"/>
                    </a:cubicBezTo>
                    <a:cubicBezTo>
                      <a:pt x="26" y="153"/>
                      <a:pt x="30" y="150"/>
                      <a:pt x="34" y="150"/>
                    </a:cubicBezTo>
                    <a:cubicBezTo>
                      <a:pt x="49" y="150"/>
                      <a:pt x="49" y="150"/>
                      <a:pt x="49" y="150"/>
                    </a:cubicBezTo>
                    <a:cubicBezTo>
                      <a:pt x="53" y="150"/>
                      <a:pt x="56" y="153"/>
                      <a:pt x="56" y="157"/>
                    </a:cubicBezTo>
                    <a:lnTo>
                      <a:pt x="56" y="172"/>
                    </a:lnTo>
                    <a:close/>
                    <a:moveTo>
                      <a:pt x="56" y="93"/>
                    </a:moveTo>
                    <a:cubicBezTo>
                      <a:pt x="56" y="97"/>
                      <a:pt x="53" y="101"/>
                      <a:pt x="49" y="101"/>
                    </a:cubicBezTo>
                    <a:cubicBezTo>
                      <a:pt x="34" y="101"/>
                      <a:pt x="34" y="101"/>
                      <a:pt x="34" y="101"/>
                    </a:cubicBezTo>
                    <a:cubicBezTo>
                      <a:pt x="30" y="101"/>
                      <a:pt x="26" y="97"/>
                      <a:pt x="26" y="93"/>
                    </a:cubicBezTo>
                    <a:cubicBezTo>
                      <a:pt x="26" y="79"/>
                      <a:pt x="26" y="79"/>
                      <a:pt x="26" y="79"/>
                    </a:cubicBezTo>
                    <a:cubicBezTo>
                      <a:pt x="26" y="74"/>
                      <a:pt x="30" y="71"/>
                      <a:pt x="34" y="71"/>
                    </a:cubicBezTo>
                    <a:cubicBezTo>
                      <a:pt x="49" y="71"/>
                      <a:pt x="49" y="71"/>
                      <a:pt x="49" y="71"/>
                    </a:cubicBezTo>
                    <a:cubicBezTo>
                      <a:pt x="53" y="71"/>
                      <a:pt x="56" y="74"/>
                      <a:pt x="56" y="79"/>
                    </a:cubicBezTo>
                    <a:lnTo>
                      <a:pt x="56" y="93"/>
                    </a:lnTo>
                    <a:close/>
                    <a:moveTo>
                      <a:pt x="222" y="295"/>
                    </a:moveTo>
                    <a:cubicBezTo>
                      <a:pt x="83" y="295"/>
                      <a:pt x="83" y="295"/>
                      <a:pt x="83" y="295"/>
                    </a:cubicBezTo>
                    <a:cubicBezTo>
                      <a:pt x="83" y="183"/>
                      <a:pt x="83" y="183"/>
                      <a:pt x="83" y="183"/>
                    </a:cubicBezTo>
                    <a:cubicBezTo>
                      <a:pt x="222" y="183"/>
                      <a:pt x="222" y="183"/>
                      <a:pt x="222" y="183"/>
                    </a:cubicBezTo>
                    <a:lnTo>
                      <a:pt x="222" y="295"/>
                    </a:lnTo>
                    <a:close/>
                    <a:moveTo>
                      <a:pt x="222" y="146"/>
                    </a:moveTo>
                    <a:cubicBezTo>
                      <a:pt x="83" y="146"/>
                      <a:pt x="83" y="146"/>
                      <a:pt x="83" y="146"/>
                    </a:cubicBezTo>
                    <a:cubicBezTo>
                      <a:pt x="83" y="34"/>
                      <a:pt x="83" y="34"/>
                      <a:pt x="83" y="34"/>
                    </a:cubicBezTo>
                    <a:cubicBezTo>
                      <a:pt x="222" y="34"/>
                      <a:pt x="222" y="34"/>
                      <a:pt x="222" y="34"/>
                    </a:cubicBezTo>
                    <a:lnTo>
                      <a:pt x="222" y="146"/>
                    </a:lnTo>
                    <a:close/>
                    <a:moveTo>
                      <a:pt x="278" y="250"/>
                    </a:moveTo>
                    <a:cubicBezTo>
                      <a:pt x="278" y="254"/>
                      <a:pt x="275" y="258"/>
                      <a:pt x="270" y="258"/>
                    </a:cubicBezTo>
                    <a:cubicBezTo>
                      <a:pt x="256" y="258"/>
                      <a:pt x="256" y="258"/>
                      <a:pt x="256" y="258"/>
                    </a:cubicBezTo>
                    <a:cubicBezTo>
                      <a:pt x="252" y="258"/>
                      <a:pt x="248" y="254"/>
                      <a:pt x="248" y="250"/>
                    </a:cubicBezTo>
                    <a:cubicBezTo>
                      <a:pt x="248" y="236"/>
                      <a:pt x="248" y="236"/>
                      <a:pt x="248" y="236"/>
                    </a:cubicBezTo>
                    <a:cubicBezTo>
                      <a:pt x="248" y="231"/>
                      <a:pt x="252" y="228"/>
                      <a:pt x="256" y="228"/>
                    </a:cubicBezTo>
                    <a:cubicBezTo>
                      <a:pt x="270" y="228"/>
                      <a:pt x="270" y="228"/>
                      <a:pt x="270" y="228"/>
                    </a:cubicBezTo>
                    <a:cubicBezTo>
                      <a:pt x="275" y="228"/>
                      <a:pt x="278" y="231"/>
                      <a:pt x="278" y="236"/>
                    </a:cubicBezTo>
                    <a:lnTo>
                      <a:pt x="278" y="250"/>
                    </a:lnTo>
                    <a:close/>
                    <a:moveTo>
                      <a:pt x="278" y="172"/>
                    </a:moveTo>
                    <a:cubicBezTo>
                      <a:pt x="278" y="176"/>
                      <a:pt x="275" y="179"/>
                      <a:pt x="270" y="179"/>
                    </a:cubicBezTo>
                    <a:cubicBezTo>
                      <a:pt x="256" y="179"/>
                      <a:pt x="256" y="179"/>
                      <a:pt x="256" y="179"/>
                    </a:cubicBezTo>
                    <a:cubicBezTo>
                      <a:pt x="252" y="179"/>
                      <a:pt x="248" y="176"/>
                      <a:pt x="248" y="172"/>
                    </a:cubicBezTo>
                    <a:cubicBezTo>
                      <a:pt x="248" y="157"/>
                      <a:pt x="248" y="157"/>
                      <a:pt x="248" y="157"/>
                    </a:cubicBezTo>
                    <a:cubicBezTo>
                      <a:pt x="248" y="153"/>
                      <a:pt x="252" y="150"/>
                      <a:pt x="256" y="150"/>
                    </a:cubicBezTo>
                    <a:cubicBezTo>
                      <a:pt x="270" y="150"/>
                      <a:pt x="270" y="150"/>
                      <a:pt x="270" y="150"/>
                    </a:cubicBezTo>
                    <a:cubicBezTo>
                      <a:pt x="275" y="150"/>
                      <a:pt x="278" y="153"/>
                      <a:pt x="278" y="157"/>
                    </a:cubicBezTo>
                    <a:lnTo>
                      <a:pt x="278" y="172"/>
                    </a:lnTo>
                    <a:close/>
                    <a:moveTo>
                      <a:pt x="278" y="93"/>
                    </a:moveTo>
                    <a:cubicBezTo>
                      <a:pt x="278" y="97"/>
                      <a:pt x="275" y="101"/>
                      <a:pt x="270" y="101"/>
                    </a:cubicBezTo>
                    <a:cubicBezTo>
                      <a:pt x="256" y="101"/>
                      <a:pt x="256" y="101"/>
                      <a:pt x="256" y="101"/>
                    </a:cubicBezTo>
                    <a:cubicBezTo>
                      <a:pt x="252" y="101"/>
                      <a:pt x="248" y="97"/>
                      <a:pt x="248" y="93"/>
                    </a:cubicBezTo>
                    <a:cubicBezTo>
                      <a:pt x="248" y="79"/>
                      <a:pt x="248" y="79"/>
                      <a:pt x="248" y="79"/>
                    </a:cubicBezTo>
                    <a:cubicBezTo>
                      <a:pt x="248" y="74"/>
                      <a:pt x="252" y="71"/>
                      <a:pt x="256" y="71"/>
                    </a:cubicBezTo>
                    <a:cubicBezTo>
                      <a:pt x="270" y="71"/>
                      <a:pt x="270" y="71"/>
                      <a:pt x="270" y="71"/>
                    </a:cubicBezTo>
                    <a:cubicBezTo>
                      <a:pt x="275" y="71"/>
                      <a:pt x="278" y="74"/>
                      <a:pt x="278" y="79"/>
                    </a:cubicBezTo>
                    <a:lnTo>
                      <a:pt x="278" y="93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vert="horz" wrap="square" lIns="89639" tIns="44819" rIns="89639" bIns="44819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80674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784" b="0" i="0" u="none" strike="noStrike" kern="0" cap="none" spc="-132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Light" pitchFamily="34" charset="0"/>
                </a:endParaRPr>
              </a:p>
            </p:txBody>
          </p:sp>
        </p:grpSp>
        <p:grpSp>
          <p:nvGrpSpPr>
            <p:cNvPr id="8" name="Group 17">
              <a:extLst>
                <a:ext uri="{FF2B5EF4-FFF2-40B4-BE49-F238E27FC236}">
                  <a16:creationId xmlns:a16="http://schemas.microsoft.com/office/drawing/2014/main" id="{FB685093-749F-453A-B2F5-B795C15ACB90}"/>
                </a:ext>
              </a:extLst>
            </p:cNvPr>
            <p:cNvGrpSpPr/>
            <p:nvPr/>
          </p:nvGrpSpPr>
          <p:grpSpPr>
            <a:xfrm>
              <a:off x="2868563" y="3871746"/>
              <a:ext cx="678182" cy="678182"/>
              <a:chOff x="370109" y="3187789"/>
              <a:chExt cx="691781" cy="691781"/>
            </a:xfrm>
            <a:solidFill>
              <a:srgbClr val="002050"/>
            </a:solidFill>
          </p:grpSpPr>
          <p:sp>
            <p:nvSpPr>
              <p:cNvPr id="15" name="Rectangle 13">
                <a:extLst>
                  <a:ext uri="{FF2B5EF4-FFF2-40B4-BE49-F238E27FC236}">
                    <a16:creationId xmlns:a16="http://schemas.microsoft.com/office/drawing/2014/main" id="{C5B563EA-13C4-40F5-AC45-CEFB43E3B365}"/>
                  </a:ext>
                </a:extLst>
              </p:cNvPr>
              <p:cNvSpPr/>
              <p:nvPr>
                <p:custDataLst>
                  <p:tags r:id="rId3"/>
                </p:custDataLst>
              </p:nvPr>
            </p:nvSpPr>
            <p:spPr bwMode="auto">
              <a:xfrm>
                <a:off x="370109" y="3187789"/>
                <a:ext cx="691781" cy="691781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7232" tIns="44821" rIns="67232" bIns="44821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3963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784" b="0" i="0" u="none" strike="noStrike" kern="0" cap="none" spc="0" normalizeH="0" baseline="0" noProof="0" dirty="0">
                    <a:ln>
                      <a:solidFill>
                        <a:srgbClr val="000000">
                          <a:alpha val="0"/>
                        </a:srgbClr>
                      </a:solidFill>
                    </a:ln>
                    <a:solidFill>
                      <a:srgbClr val="FFFFFF"/>
                    </a:solidFill>
                    <a:effectLst/>
                    <a:uLnTx/>
                    <a:uFillTx/>
                  </a:rPr>
                  <a:t>LOB applications</a:t>
                </a:r>
              </a:p>
            </p:txBody>
          </p:sp>
          <p:sp>
            <p:nvSpPr>
              <p:cNvPr id="16" name="Donut 59">
                <a:extLst>
                  <a:ext uri="{FF2B5EF4-FFF2-40B4-BE49-F238E27FC236}">
                    <a16:creationId xmlns:a16="http://schemas.microsoft.com/office/drawing/2014/main" id="{E6F60C49-78D3-42BD-A44C-E7CEA4974AB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87672" y="3258426"/>
                <a:ext cx="256656" cy="276958"/>
              </a:xfrm>
              <a:custGeom>
                <a:avLst/>
                <a:gdLst/>
                <a:ahLst/>
                <a:cxnLst/>
                <a:rect l="l" t="t" r="r" b="b"/>
                <a:pathLst>
                  <a:path w="1872166" h="2020785">
                    <a:moveTo>
                      <a:pt x="930606" y="1257014"/>
                    </a:moveTo>
                    <a:cubicBezTo>
                      <a:pt x="968577" y="1257014"/>
                      <a:pt x="999359" y="1287795"/>
                      <a:pt x="999359" y="1325766"/>
                    </a:cubicBezTo>
                    <a:cubicBezTo>
                      <a:pt x="999359" y="1363737"/>
                      <a:pt x="968577" y="1394519"/>
                      <a:pt x="930606" y="1394519"/>
                    </a:cubicBezTo>
                    <a:cubicBezTo>
                      <a:pt x="892635" y="1394519"/>
                      <a:pt x="861853" y="1363737"/>
                      <a:pt x="861853" y="1325766"/>
                    </a:cubicBezTo>
                    <a:cubicBezTo>
                      <a:pt x="861853" y="1287795"/>
                      <a:pt x="892635" y="1257014"/>
                      <a:pt x="930606" y="1257014"/>
                    </a:cubicBezTo>
                    <a:close/>
                    <a:moveTo>
                      <a:pt x="930606" y="1188261"/>
                    </a:moveTo>
                    <a:cubicBezTo>
                      <a:pt x="854664" y="1188261"/>
                      <a:pt x="793100" y="1249824"/>
                      <a:pt x="793100" y="1325766"/>
                    </a:cubicBezTo>
                    <a:cubicBezTo>
                      <a:pt x="793100" y="1401709"/>
                      <a:pt x="854664" y="1463272"/>
                      <a:pt x="930606" y="1463272"/>
                    </a:cubicBezTo>
                    <a:cubicBezTo>
                      <a:pt x="1006548" y="1463272"/>
                      <a:pt x="1068111" y="1401709"/>
                      <a:pt x="1068111" y="1325766"/>
                    </a:cubicBezTo>
                    <a:cubicBezTo>
                      <a:pt x="1068111" y="1249824"/>
                      <a:pt x="1006548" y="1188261"/>
                      <a:pt x="930606" y="1188261"/>
                    </a:cubicBezTo>
                    <a:close/>
                    <a:moveTo>
                      <a:pt x="971250" y="956702"/>
                    </a:moveTo>
                    <a:lnTo>
                      <a:pt x="986880" y="1028990"/>
                    </a:lnTo>
                    <a:lnTo>
                      <a:pt x="1061122" y="1054389"/>
                    </a:lnTo>
                    <a:lnTo>
                      <a:pt x="1106057" y="1005545"/>
                    </a:lnTo>
                    <a:lnTo>
                      <a:pt x="1174438" y="1052435"/>
                    </a:lnTo>
                    <a:lnTo>
                      <a:pt x="1149040" y="1120816"/>
                    </a:lnTo>
                    <a:lnTo>
                      <a:pt x="1186160" y="1175520"/>
                    </a:lnTo>
                    <a:lnTo>
                      <a:pt x="1262356" y="1175520"/>
                    </a:lnTo>
                    <a:lnTo>
                      <a:pt x="1285801" y="1261484"/>
                    </a:lnTo>
                    <a:lnTo>
                      <a:pt x="1233050" y="1302513"/>
                    </a:lnTo>
                    <a:lnTo>
                      <a:pt x="1233050" y="1366986"/>
                    </a:lnTo>
                    <a:lnTo>
                      <a:pt x="1281894" y="1411922"/>
                    </a:lnTo>
                    <a:lnTo>
                      <a:pt x="1264310" y="1490071"/>
                    </a:lnTo>
                    <a:lnTo>
                      <a:pt x="1180299" y="1492025"/>
                    </a:lnTo>
                    <a:lnTo>
                      <a:pt x="1150993" y="1538914"/>
                    </a:lnTo>
                    <a:lnTo>
                      <a:pt x="1168577" y="1611202"/>
                    </a:lnTo>
                    <a:lnTo>
                      <a:pt x="1106057" y="1658092"/>
                    </a:lnTo>
                    <a:lnTo>
                      <a:pt x="1049399" y="1613156"/>
                    </a:lnTo>
                    <a:lnTo>
                      <a:pt x="986880" y="1640508"/>
                    </a:lnTo>
                    <a:lnTo>
                      <a:pt x="973203" y="1708889"/>
                    </a:lnTo>
                    <a:lnTo>
                      <a:pt x="893100" y="1716704"/>
                    </a:lnTo>
                    <a:lnTo>
                      <a:pt x="873563" y="1632694"/>
                    </a:lnTo>
                    <a:lnTo>
                      <a:pt x="809090" y="1613156"/>
                    </a:lnTo>
                    <a:lnTo>
                      <a:pt x="754385" y="1658092"/>
                    </a:lnTo>
                    <a:lnTo>
                      <a:pt x="699681" y="1609249"/>
                    </a:lnTo>
                    <a:lnTo>
                      <a:pt x="719218" y="1544776"/>
                    </a:lnTo>
                    <a:lnTo>
                      <a:pt x="678190" y="1490071"/>
                    </a:lnTo>
                    <a:lnTo>
                      <a:pt x="601994" y="1488117"/>
                    </a:lnTo>
                    <a:lnTo>
                      <a:pt x="586364" y="1411922"/>
                    </a:lnTo>
                    <a:lnTo>
                      <a:pt x="646930" y="1380662"/>
                    </a:lnTo>
                    <a:lnTo>
                      <a:pt x="644976" y="1304466"/>
                    </a:lnTo>
                    <a:lnTo>
                      <a:pt x="586364" y="1255623"/>
                    </a:lnTo>
                    <a:lnTo>
                      <a:pt x="607855" y="1183335"/>
                    </a:lnTo>
                    <a:lnTo>
                      <a:pt x="680143" y="1185289"/>
                    </a:lnTo>
                    <a:lnTo>
                      <a:pt x="721172" y="1140353"/>
                    </a:lnTo>
                    <a:lnTo>
                      <a:pt x="695773" y="1052435"/>
                    </a:lnTo>
                    <a:lnTo>
                      <a:pt x="752431" y="1007499"/>
                    </a:lnTo>
                    <a:lnTo>
                      <a:pt x="818858" y="1052435"/>
                    </a:lnTo>
                    <a:lnTo>
                      <a:pt x="873563" y="1032898"/>
                    </a:lnTo>
                    <a:lnTo>
                      <a:pt x="895054" y="958656"/>
                    </a:lnTo>
                    <a:close/>
                    <a:moveTo>
                      <a:pt x="966353" y="561544"/>
                    </a:moveTo>
                    <a:lnTo>
                      <a:pt x="1484176" y="561544"/>
                    </a:lnTo>
                    <a:cubicBezTo>
                      <a:pt x="1519876" y="561544"/>
                      <a:pt x="1548815" y="590484"/>
                      <a:pt x="1548815" y="626184"/>
                    </a:cubicBezTo>
                    <a:cubicBezTo>
                      <a:pt x="1548815" y="661883"/>
                      <a:pt x="1519875" y="690823"/>
                      <a:pt x="1484175" y="690823"/>
                    </a:cubicBezTo>
                    <a:lnTo>
                      <a:pt x="966353" y="690822"/>
                    </a:lnTo>
                    <a:cubicBezTo>
                      <a:pt x="930653" y="690822"/>
                      <a:pt x="901714" y="661883"/>
                      <a:pt x="901714" y="626184"/>
                    </a:cubicBezTo>
                    <a:cubicBezTo>
                      <a:pt x="901714" y="590484"/>
                      <a:pt x="930653" y="561544"/>
                      <a:pt x="966353" y="561544"/>
                    </a:cubicBezTo>
                    <a:close/>
                    <a:moveTo>
                      <a:pt x="590322" y="106687"/>
                    </a:moveTo>
                    <a:cubicBezTo>
                      <a:pt x="590332" y="226008"/>
                      <a:pt x="591688" y="375662"/>
                      <a:pt x="590317" y="464513"/>
                    </a:cubicBezTo>
                    <a:cubicBezTo>
                      <a:pt x="588940" y="553814"/>
                      <a:pt x="569467" y="576664"/>
                      <a:pt x="482849" y="576882"/>
                    </a:cubicBezTo>
                    <a:lnTo>
                      <a:pt x="101828" y="577428"/>
                    </a:lnTo>
                    <a:cubicBezTo>
                      <a:pt x="94937" y="958413"/>
                      <a:pt x="101760" y="1616638"/>
                      <a:pt x="104708" y="1753748"/>
                    </a:cubicBezTo>
                    <a:cubicBezTo>
                      <a:pt x="107681" y="1892031"/>
                      <a:pt x="168011" y="1914803"/>
                      <a:pt x="277215" y="1914081"/>
                    </a:cubicBezTo>
                    <a:lnTo>
                      <a:pt x="1773325" y="1910255"/>
                    </a:lnTo>
                    <a:cubicBezTo>
                      <a:pt x="1759000" y="1375795"/>
                      <a:pt x="1765208" y="446089"/>
                      <a:pt x="1768691" y="339408"/>
                    </a:cubicBezTo>
                    <a:cubicBezTo>
                      <a:pt x="1772174" y="232725"/>
                      <a:pt x="1746468" y="112940"/>
                      <a:pt x="1588386" y="110513"/>
                    </a:cubicBezTo>
                    <a:cubicBezTo>
                      <a:pt x="1430337" y="108086"/>
                      <a:pt x="851841" y="106688"/>
                      <a:pt x="590322" y="106687"/>
                    </a:cubicBezTo>
                    <a:close/>
                    <a:moveTo>
                      <a:pt x="549320" y="0"/>
                    </a:moveTo>
                    <a:cubicBezTo>
                      <a:pt x="841627" y="0"/>
                      <a:pt x="1488650" y="1563"/>
                      <a:pt x="1665394" y="4277"/>
                    </a:cubicBezTo>
                    <a:cubicBezTo>
                      <a:pt x="1842137" y="6992"/>
                      <a:pt x="1870878" y="140918"/>
                      <a:pt x="1866984" y="260194"/>
                    </a:cubicBezTo>
                    <a:cubicBezTo>
                      <a:pt x="1863090" y="379470"/>
                      <a:pt x="1856150" y="1418933"/>
                      <a:pt x="1872166" y="2016489"/>
                    </a:cubicBezTo>
                    <a:lnTo>
                      <a:pt x="199432" y="2020767"/>
                    </a:lnTo>
                    <a:cubicBezTo>
                      <a:pt x="77336" y="2021574"/>
                      <a:pt x="9884" y="1996114"/>
                      <a:pt x="6560" y="1841505"/>
                    </a:cubicBezTo>
                    <a:cubicBezTo>
                      <a:pt x="3235" y="1686896"/>
                      <a:pt x="-4497" y="939636"/>
                      <a:pt x="3513" y="515446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89642" tIns="44821" rIns="44821" bIns="89642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896091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784" b="0" i="0" u="none" strike="noStrike" kern="0" cap="none" spc="-49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9" name="Group 18">
              <a:extLst>
                <a:ext uri="{FF2B5EF4-FFF2-40B4-BE49-F238E27FC236}">
                  <a16:creationId xmlns:a16="http://schemas.microsoft.com/office/drawing/2014/main" id="{44BA6853-CC63-44B2-A46D-F1ADAAB56D34}"/>
                </a:ext>
              </a:extLst>
            </p:cNvPr>
            <p:cNvGrpSpPr/>
            <p:nvPr/>
          </p:nvGrpSpPr>
          <p:grpSpPr>
            <a:xfrm>
              <a:off x="3791707" y="3996693"/>
              <a:ext cx="678182" cy="678182"/>
              <a:chOff x="1103397" y="2464452"/>
              <a:chExt cx="691781" cy="691781"/>
            </a:xfrm>
            <a:solidFill>
              <a:srgbClr val="002050"/>
            </a:solidFill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F9343835-6A7A-4F4C-B6BC-8C974BA189DA}"/>
                  </a:ext>
                </a:extLst>
              </p:cNvPr>
              <p:cNvSpPr/>
              <p:nvPr>
                <p:custDataLst>
                  <p:tags r:id="rId2"/>
                </p:custDataLst>
              </p:nvPr>
            </p:nvSpPr>
            <p:spPr bwMode="auto">
              <a:xfrm>
                <a:off x="1103397" y="2464452"/>
                <a:ext cx="691781" cy="691781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7232" tIns="44821" rIns="67232" bIns="44821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102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784" b="0" i="0" u="none" strike="noStrike" kern="0" cap="none" spc="0" normalizeH="0" baseline="0" noProof="0" dirty="0">
                    <a:ln>
                      <a:solidFill>
                        <a:srgbClr val="000000">
                          <a:alpha val="0"/>
                        </a:srgbClr>
                      </a:solidFill>
                    </a:ln>
                    <a:solidFill>
                      <a:srgbClr val="FFFFFF"/>
                    </a:solidFill>
                    <a:effectLst/>
                    <a:uLnTx/>
                    <a:uFillTx/>
                  </a:rPr>
                  <a:t>Web</a:t>
                </a:r>
                <a:endParaRPr kumimoji="0" lang="en-US" sz="784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4" name="Rounded Rectangle 18">
                <a:extLst>
                  <a:ext uri="{FF2B5EF4-FFF2-40B4-BE49-F238E27FC236}">
                    <a16:creationId xmlns:a16="http://schemas.microsoft.com/office/drawing/2014/main" id="{4691D695-3795-4998-9F4D-56FAF3CF8066}"/>
                  </a:ext>
                </a:extLst>
              </p:cNvPr>
              <p:cNvSpPr/>
              <p:nvPr/>
            </p:nvSpPr>
            <p:spPr bwMode="auto">
              <a:xfrm>
                <a:off x="1331186" y="2561849"/>
                <a:ext cx="236204" cy="243353"/>
              </a:xfrm>
              <a:custGeom>
                <a:avLst/>
                <a:gdLst/>
                <a:ahLst/>
                <a:cxnLst/>
                <a:rect l="l" t="t" r="r" b="b"/>
                <a:pathLst>
                  <a:path w="759909" h="783113">
                    <a:moveTo>
                      <a:pt x="428313" y="198314"/>
                    </a:moveTo>
                    <a:cubicBezTo>
                      <a:pt x="508468" y="198313"/>
                      <a:pt x="573445" y="263292"/>
                      <a:pt x="573446" y="343446"/>
                    </a:cubicBezTo>
                    <a:cubicBezTo>
                      <a:pt x="573445" y="423600"/>
                      <a:pt x="508468" y="488578"/>
                      <a:pt x="428313" y="488578"/>
                    </a:cubicBezTo>
                    <a:cubicBezTo>
                      <a:pt x="348160" y="488577"/>
                      <a:pt x="283181" y="423600"/>
                      <a:pt x="283181" y="343446"/>
                    </a:cubicBezTo>
                    <a:cubicBezTo>
                      <a:pt x="283182" y="263291"/>
                      <a:pt x="348159" y="198314"/>
                      <a:pt x="428313" y="198314"/>
                    </a:cubicBezTo>
                    <a:close/>
                    <a:moveTo>
                      <a:pt x="428313" y="131753"/>
                    </a:moveTo>
                    <a:cubicBezTo>
                      <a:pt x="311398" y="131753"/>
                      <a:pt x="216620" y="226531"/>
                      <a:pt x="216620" y="343446"/>
                    </a:cubicBezTo>
                    <a:cubicBezTo>
                      <a:pt x="216620" y="384187"/>
                      <a:pt x="228129" y="422239"/>
                      <a:pt x="251266" y="452558"/>
                    </a:cubicBezTo>
                    <a:lnTo>
                      <a:pt x="128069" y="575549"/>
                    </a:lnTo>
                    <a:cubicBezTo>
                      <a:pt x="109922" y="593667"/>
                      <a:pt x="109898" y="623064"/>
                      <a:pt x="128015" y="641211"/>
                    </a:cubicBezTo>
                    <a:cubicBezTo>
                      <a:pt x="146132" y="659359"/>
                      <a:pt x="175529" y="659383"/>
                      <a:pt x="193677" y="641266"/>
                    </a:cubicBezTo>
                    <a:lnTo>
                      <a:pt x="316485" y="518662"/>
                    </a:lnTo>
                    <a:cubicBezTo>
                      <a:pt x="347293" y="542946"/>
                      <a:pt x="386379" y="555139"/>
                      <a:pt x="428313" y="555138"/>
                    </a:cubicBezTo>
                    <a:cubicBezTo>
                      <a:pt x="545229" y="555139"/>
                      <a:pt x="640006" y="460361"/>
                      <a:pt x="640007" y="343445"/>
                    </a:cubicBezTo>
                    <a:cubicBezTo>
                      <a:pt x="640006" y="226531"/>
                      <a:pt x="545229" y="131753"/>
                      <a:pt x="428313" y="131753"/>
                    </a:cubicBezTo>
                    <a:close/>
                    <a:moveTo>
                      <a:pt x="126654" y="0"/>
                    </a:moveTo>
                    <a:lnTo>
                      <a:pt x="633255" y="0"/>
                    </a:lnTo>
                    <a:cubicBezTo>
                      <a:pt x="703204" y="0"/>
                      <a:pt x="759909" y="56705"/>
                      <a:pt x="759909" y="126654"/>
                    </a:cubicBezTo>
                    <a:lnTo>
                      <a:pt x="759909" y="656459"/>
                    </a:lnTo>
                    <a:cubicBezTo>
                      <a:pt x="759909" y="726408"/>
                      <a:pt x="703204" y="783113"/>
                      <a:pt x="633255" y="783113"/>
                    </a:cubicBezTo>
                    <a:lnTo>
                      <a:pt x="126654" y="783113"/>
                    </a:lnTo>
                    <a:cubicBezTo>
                      <a:pt x="56705" y="783113"/>
                      <a:pt x="0" y="726408"/>
                      <a:pt x="0" y="656459"/>
                    </a:cubicBezTo>
                    <a:lnTo>
                      <a:pt x="0" y="126654"/>
                    </a:lnTo>
                    <a:cubicBezTo>
                      <a:pt x="0" y="56705"/>
                      <a:pt x="56705" y="0"/>
                      <a:pt x="126654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89642" tIns="44821" rIns="44821" bIns="89642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896091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784" b="0" i="0" u="none" strike="noStrike" kern="0" cap="none" spc="-49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10" name="Group 20">
              <a:extLst>
                <a:ext uri="{FF2B5EF4-FFF2-40B4-BE49-F238E27FC236}">
                  <a16:creationId xmlns:a16="http://schemas.microsoft.com/office/drawing/2014/main" id="{A161270B-A96F-4693-88D2-C85D2E210CF6}"/>
                </a:ext>
              </a:extLst>
            </p:cNvPr>
            <p:cNvGrpSpPr/>
            <p:nvPr/>
          </p:nvGrpSpPr>
          <p:grpSpPr>
            <a:xfrm>
              <a:off x="2805012" y="3122104"/>
              <a:ext cx="678182" cy="678182"/>
              <a:chOff x="1822857" y="2464452"/>
              <a:chExt cx="691781" cy="691781"/>
            </a:xfrm>
            <a:solidFill>
              <a:srgbClr val="002050"/>
            </a:solidFill>
          </p:grpSpPr>
          <p:sp>
            <p:nvSpPr>
              <p:cNvPr id="11" name="Rectangle 220">
                <a:extLst>
                  <a:ext uri="{FF2B5EF4-FFF2-40B4-BE49-F238E27FC236}">
                    <a16:creationId xmlns:a16="http://schemas.microsoft.com/office/drawing/2014/main" id="{8D15C9BC-413A-414D-8204-5BCA9D65B681}"/>
                  </a:ext>
                </a:extLst>
              </p:cNvPr>
              <p:cNvSpPr/>
              <p:nvPr>
                <p:custDataLst>
                  <p:tags r:id="rId1"/>
                </p:custDataLst>
              </p:nvPr>
            </p:nvSpPr>
            <p:spPr bwMode="auto">
              <a:xfrm>
                <a:off x="1822857" y="2464452"/>
                <a:ext cx="691781" cy="691781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7232" tIns="44821" rIns="67232" bIns="44821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102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784" b="0" i="0" u="none" strike="noStrike" kern="0" cap="none" spc="0" normalizeH="0" baseline="0" noProof="0" dirty="0">
                    <a:ln>
                      <a:solidFill>
                        <a:srgbClr val="000000">
                          <a:alpha val="0"/>
                        </a:srgbClr>
                      </a:solidFill>
                    </a:ln>
                    <a:solidFill>
                      <a:srgbClr val="FFFFFF"/>
                    </a:solidFill>
                    <a:effectLst/>
                    <a:uLnTx/>
                    <a:uFillTx/>
                  </a:rPr>
                  <a:t>Social</a:t>
                </a:r>
                <a:endParaRPr kumimoji="0" lang="en-US" sz="784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2" name="Freeform 5">
                <a:extLst>
                  <a:ext uri="{FF2B5EF4-FFF2-40B4-BE49-F238E27FC236}">
                    <a16:creationId xmlns:a16="http://schemas.microsoft.com/office/drawing/2014/main" id="{3F329D1E-5918-48D4-AF67-CA39DE4CACD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039038" y="2574721"/>
                <a:ext cx="259418" cy="217623"/>
              </a:xfrm>
              <a:custGeom>
                <a:avLst/>
                <a:gdLst>
                  <a:gd name="T0" fmla="*/ 290 w 360"/>
                  <a:gd name="T1" fmla="*/ 23 h 302"/>
                  <a:gd name="T2" fmla="*/ 265 w 360"/>
                  <a:gd name="T3" fmla="*/ 6 h 302"/>
                  <a:gd name="T4" fmla="*/ 226 w 360"/>
                  <a:gd name="T5" fmla="*/ 2 h 302"/>
                  <a:gd name="T6" fmla="*/ 188 w 360"/>
                  <a:gd name="T7" fmla="*/ 25 h 302"/>
                  <a:gd name="T8" fmla="*/ 148 w 360"/>
                  <a:gd name="T9" fmla="*/ 78 h 302"/>
                  <a:gd name="T10" fmla="*/ 104 w 360"/>
                  <a:gd name="T11" fmla="*/ 122 h 302"/>
                  <a:gd name="T12" fmla="*/ 58 w 360"/>
                  <a:gd name="T13" fmla="*/ 147 h 302"/>
                  <a:gd name="T14" fmla="*/ 12 w 360"/>
                  <a:gd name="T15" fmla="*/ 149 h 302"/>
                  <a:gd name="T16" fmla="*/ 2 w 360"/>
                  <a:gd name="T17" fmla="*/ 151 h 302"/>
                  <a:gd name="T18" fmla="*/ 19 w 360"/>
                  <a:gd name="T19" fmla="*/ 176 h 302"/>
                  <a:gd name="T20" fmla="*/ 52 w 360"/>
                  <a:gd name="T21" fmla="*/ 209 h 302"/>
                  <a:gd name="T22" fmla="*/ 106 w 360"/>
                  <a:gd name="T23" fmla="*/ 233 h 302"/>
                  <a:gd name="T24" fmla="*/ 138 w 360"/>
                  <a:gd name="T25" fmla="*/ 237 h 302"/>
                  <a:gd name="T26" fmla="*/ 140 w 360"/>
                  <a:gd name="T27" fmla="*/ 258 h 302"/>
                  <a:gd name="T28" fmla="*/ 140 w 360"/>
                  <a:gd name="T29" fmla="*/ 276 h 302"/>
                  <a:gd name="T30" fmla="*/ 140 w 360"/>
                  <a:gd name="T31" fmla="*/ 283 h 302"/>
                  <a:gd name="T32" fmla="*/ 127 w 360"/>
                  <a:gd name="T33" fmla="*/ 285 h 302"/>
                  <a:gd name="T34" fmla="*/ 111 w 360"/>
                  <a:gd name="T35" fmla="*/ 293 h 302"/>
                  <a:gd name="T36" fmla="*/ 115 w 360"/>
                  <a:gd name="T37" fmla="*/ 300 h 302"/>
                  <a:gd name="T38" fmla="*/ 127 w 360"/>
                  <a:gd name="T39" fmla="*/ 299 h 302"/>
                  <a:gd name="T40" fmla="*/ 163 w 360"/>
                  <a:gd name="T41" fmla="*/ 297 h 302"/>
                  <a:gd name="T42" fmla="*/ 190 w 360"/>
                  <a:gd name="T43" fmla="*/ 300 h 302"/>
                  <a:gd name="T44" fmla="*/ 196 w 360"/>
                  <a:gd name="T45" fmla="*/ 297 h 302"/>
                  <a:gd name="T46" fmla="*/ 217 w 360"/>
                  <a:gd name="T47" fmla="*/ 300 h 302"/>
                  <a:gd name="T48" fmla="*/ 222 w 360"/>
                  <a:gd name="T49" fmla="*/ 297 h 302"/>
                  <a:gd name="T50" fmla="*/ 219 w 360"/>
                  <a:gd name="T51" fmla="*/ 289 h 302"/>
                  <a:gd name="T52" fmla="*/ 180 w 360"/>
                  <a:gd name="T53" fmla="*/ 283 h 302"/>
                  <a:gd name="T54" fmla="*/ 180 w 360"/>
                  <a:gd name="T55" fmla="*/ 253 h 302"/>
                  <a:gd name="T56" fmla="*/ 180 w 360"/>
                  <a:gd name="T57" fmla="*/ 237 h 302"/>
                  <a:gd name="T58" fmla="*/ 180 w 360"/>
                  <a:gd name="T59" fmla="*/ 232 h 302"/>
                  <a:gd name="T60" fmla="*/ 215 w 360"/>
                  <a:gd name="T61" fmla="*/ 216 h 302"/>
                  <a:gd name="T62" fmla="*/ 251 w 360"/>
                  <a:gd name="T63" fmla="*/ 188 h 302"/>
                  <a:gd name="T64" fmla="*/ 276 w 360"/>
                  <a:gd name="T65" fmla="*/ 149 h 302"/>
                  <a:gd name="T66" fmla="*/ 299 w 360"/>
                  <a:gd name="T67" fmla="*/ 94 h 302"/>
                  <a:gd name="T68" fmla="*/ 334 w 360"/>
                  <a:gd name="T69" fmla="*/ 78 h 302"/>
                  <a:gd name="T70" fmla="*/ 353 w 360"/>
                  <a:gd name="T71" fmla="*/ 71 h 302"/>
                  <a:gd name="T72" fmla="*/ 360 w 360"/>
                  <a:gd name="T73" fmla="*/ 69 h 302"/>
                  <a:gd name="T74" fmla="*/ 299 w 360"/>
                  <a:gd name="T75" fmla="*/ 44 h 302"/>
                  <a:gd name="T76" fmla="*/ 167 w 360"/>
                  <a:gd name="T77" fmla="*/ 283 h 302"/>
                  <a:gd name="T78" fmla="*/ 153 w 360"/>
                  <a:gd name="T79" fmla="*/ 283 h 302"/>
                  <a:gd name="T80" fmla="*/ 152 w 360"/>
                  <a:gd name="T81" fmla="*/ 262 h 302"/>
                  <a:gd name="T82" fmla="*/ 152 w 360"/>
                  <a:gd name="T83" fmla="*/ 245 h 302"/>
                  <a:gd name="T84" fmla="*/ 152 w 360"/>
                  <a:gd name="T85" fmla="*/ 237 h 302"/>
                  <a:gd name="T86" fmla="*/ 167 w 360"/>
                  <a:gd name="T87" fmla="*/ 233 h 302"/>
                  <a:gd name="T88" fmla="*/ 247 w 360"/>
                  <a:gd name="T89" fmla="*/ 67 h 302"/>
                  <a:gd name="T90" fmla="*/ 236 w 360"/>
                  <a:gd name="T91" fmla="*/ 55 h 302"/>
                  <a:gd name="T92" fmla="*/ 240 w 360"/>
                  <a:gd name="T93" fmla="*/ 44 h 302"/>
                  <a:gd name="T94" fmla="*/ 251 w 360"/>
                  <a:gd name="T95" fmla="*/ 40 h 302"/>
                  <a:gd name="T96" fmla="*/ 263 w 360"/>
                  <a:gd name="T97" fmla="*/ 52 h 302"/>
                  <a:gd name="T98" fmla="*/ 259 w 360"/>
                  <a:gd name="T99" fmla="*/ 63 h 302"/>
                  <a:gd name="T100" fmla="*/ 249 w 360"/>
                  <a:gd name="T101" fmla="*/ 67 h 3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60" h="302">
                    <a:moveTo>
                      <a:pt x="299" y="44"/>
                    </a:moveTo>
                    <a:lnTo>
                      <a:pt x="297" y="36"/>
                    </a:lnTo>
                    <a:lnTo>
                      <a:pt x="293" y="31"/>
                    </a:lnTo>
                    <a:lnTo>
                      <a:pt x="290" y="23"/>
                    </a:lnTo>
                    <a:lnTo>
                      <a:pt x="284" y="19"/>
                    </a:lnTo>
                    <a:lnTo>
                      <a:pt x="278" y="13"/>
                    </a:lnTo>
                    <a:lnTo>
                      <a:pt x="272" y="10"/>
                    </a:lnTo>
                    <a:lnTo>
                      <a:pt x="265" y="6"/>
                    </a:lnTo>
                    <a:lnTo>
                      <a:pt x="257" y="4"/>
                    </a:lnTo>
                    <a:lnTo>
                      <a:pt x="247" y="2"/>
                    </a:lnTo>
                    <a:lnTo>
                      <a:pt x="236" y="0"/>
                    </a:lnTo>
                    <a:lnTo>
                      <a:pt x="226" y="2"/>
                    </a:lnTo>
                    <a:lnTo>
                      <a:pt x="215" y="6"/>
                    </a:lnTo>
                    <a:lnTo>
                      <a:pt x="205" y="10"/>
                    </a:lnTo>
                    <a:lnTo>
                      <a:pt x="196" y="15"/>
                    </a:lnTo>
                    <a:lnTo>
                      <a:pt x="188" y="25"/>
                    </a:lnTo>
                    <a:lnTo>
                      <a:pt x="180" y="34"/>
                    </a:lnTo>
                    <a:lnTo>
                      <a:pt x="169" y="50"/>
                    </a:lnTo>
                    <a:lnTo>
                      <a:pt x="159" y="63"/>
                    </a:lnTo>
                    <a:lnTo>
                      <a:pt x="148" y="78"/>
                    </a:lnTo>
                    <a:lnTo>
                      <a:pt x="138" y="90"/>
                    </a:lnTo>
                    <a:lnTo>
                      <a:pt x="127" y="101"/>
                    </a:lnTo>
                    <a:lnTo>
                      <a:pt x="115" y="113"/>
                    </a:lnTo>
                    <a:lnTo>
                      <a:pt x="104" y="122"/>
                    </a:lnTo>
                    <a:lnTo>
                      <a:pt x="92" y="130"/>
                    </a:lnTo>
                    <a:lnTo>
                      <a:pt x="81" y="138"/>
                    </a:lnTo>
                    <a:lnTo>
                      <a:pt x="69" y="144"/>
                    </a:lnTo>
                    <a:lnTo>
                      <a:pt x="58" y="147"/>
                    </a:lnTo>
                    <a:lnTo>
                      <a:pt x="46" y="151"/>
                    </a:lnTo>
                    <a:lnTo>
                      <a:pt x="35" y="151"/>
                    </a:lnTo>
                    <a:lnTo>
                      <a:pt x="23" y="151"/>
                    </a:lnTo>
                    <a:lnTo>
                      <a:pt x="12" y="149"/>
                    </a:lnTo>
                    <a:lnTo>
                      <a:pt x="0" y="147"/>
                    </a:lnTo>
                    <a:lnTo>
                      <a:pt x="0" y="147"/>
                    </a:lnTo>
                    <a:lnTo>
                      <a:pt x="0" y="147"/>
                    </a:lnTo>
                    <a:lnTo>
                      <a:pt x="2" y="151"/>
                    </a:lnTo>
                    <a:lnTo>
                      <a:pt x="4" y="155"/>
                    </a:lnTo>
                    <a:lnTo>
                      <a:pt x="8" y="161"/>
                    </a:lnTo>
                    <a:lnTo>
                      <a:pt x="14" y="168"/>
                    </a:lnTo>
                    <a:lnTo>
                      <a:pt x="19" y="176"/>
                    </a:lnTo>
                    <a:lnTo>
                      <a:pt x="25" y="184"/>
                    </a:lnTo>
                    <a:lnTo>
                      <a:pt x="33" y="191"/>
                    </a:lnTo>
                    <a:lnTo>
                      <a:pt x="42" y="201"/>
                    </a:lnTo>
                    <a:lnTo>
                      <a:pt x="52" y="209"/>
                    </a:lnTo>
                    <a:lnTo>
                      <a:pt x="63" y="216"/>
                    </a:lnTo>
                    <a:lnTo>
                      <a:pt x="77" y="222"/>
                    </a:lnTo>
                    <a:lnTo>
                      <a:pt x="90" y="228"/>
                    </a:lnTo>
                    <a:lnTo>
                      <a:pt x="106" y="233"/>
                    </a:lnTo>
                    <a:lnTo>
                      <a:pt x="121" y="235"/>
                    </a:lnTo>
                    <a:lnTo>
                      <a:pt x="129" y="237"/>
                    </a:lnTo>
                    <a:lnTo>
                      <a:pt x="138" y="237"/>
                    </a:lnTo>
                    <a:lnTo>
                      <a:pt x="138" y="237"/>
                    </a:lnTo>
                    <a:lnTo>
                      <a:pt x="140" y="237"/>
                    </a:lnTo>
                    <a:lnTo>
                      <a:pt x="140" y="245"/>
                    </a:lnTo>
                    <a:lnTo>
                      <a:pt x="140" y="253"/>
                    </a:lnTo>
                    <a:lnTo>
                      <a:pt x="140" y="258"/>
                    </a:lnTo>
                    <a:lnTo>
                      <a:pt x="140" y="264"/>
                    </a:lnTo>
                    <a:lnTo>
                      <a:pt x="140" y="268"/>
                    </a:lnTo>
                    <a:lnTo>
                      <a:pt x="140" y="272"/>
                    </a:lnTo>
                    <a:lnTo>
                      <a:pt x="140" y="276"/>
                    </a:lnTo>
                    <a:lnTo>
                      <a:pt x="140" y="277"/>
                    </a:lnTo>
                    <a:lnTo>
                      <a:pt x="140" y="279"/>
                    </a:lnTo>
                    <a:lnTo>
                      <a:pt x="140" y="281"/>
                    </a:lnTo>
                    <a:lnTo>
                      <a:pt x="140" y="283"/>
                    </a:lnTo>
                    <a:lnTo>
                      <a:pt x="140" y="283"/>
                    </a:lnTo>
                    <a:lnTo>
                      <a:pt x="140" y="283"/>
                    </a:lnTo>
                    <a:lnTo>
                      <a:pt x="132" y="285"/>
                    </a:lnTo>
                    <a:lnTo>
                      <a:pt x="127" y="285"/>
                    </a:lnTo>
                    <a:lnTo>
                      <a:pt x="121" y="287"/>
                    </a:lnTo>
                    <a:lnTo>
                      <a:pt x="115" y="289"/>
                    </a:lnTo>
                    <a:lnTo>
                      <a:pt x="113" y="289"/>
                    </a:lnTo>
                    <a:lnTo>
                      <a:pt x="111" y="293"/>
                    </a:lnTo>
                    <a:lnTo>
                      <a:pt x="111" y="295"/>
                    </a:lnTo>
                    <a:lnTo>
                      <a:pt x="111" y="297"/>
                    </a:lnTo>
                    <a:lnTo>
                      <a:pt x="113" y="299"/>
                    </a:lnTo>
                    <a:lnTo>
                      <a:pt x="115" y="300"/>
                    </a:lnTo>
                    <a:lnTo>
                      <a:pt x="117" y="302"/>
                    </a:lnTo>
                    <a:lnTo>
                      <a:pt x="119" y="300"/>
                    </a:lnTo>
                    <a:lnTo>
                      <a:pt x="119" y="300"/>
                    </a:lnTo>
                    <a:lnTo>
                      <a:pt x="127" y="299"/>
                    </a:lnTo>
                    <a:lnTo>
                      <a:pt x="134" y="297"/>
                    </a:lnTo>
                    <a:lnTo>
                      <a:pt x="144" y="297"/>
                    </a:lnTo>
                    <a:lnTo>
                      <a:pt x="153" y="297"/>
                    </a:lnTo>
                    <a:lnTo>
                      <a:pt x="163" y="297"/>
                    </a:lnTo>
                    <a:lnTo>
                      <a:pt x="173" y="297"/>
                    </a:lnTo>
                    <a:lnTo>
                      <a:pt x="180" y="299"/>
                    </a:lnTo>
                    <a:lnTo>
                      <a:pt x="188" y="300"/>
                    </a:lnTo>
                    <a:lnTo>
                      <a:pt x="190" y="300"/>
                    </a:lnTo>
                    <a:lnTo>
                      <a:pt x="192" y="300"/>
                    </a:lnTo>
                    <a:lnTo>
                      <a:pt x="194" y="300"/>
                    </a:lnTo>
                    <a:lnTo>
                      <a:pt x="194" y="299"/>
                    </a:lnTo>
                    <a:lnTo>
                      <a:pt x="196" y="297"/>
                    </a:lnTo>
                    <a:lnTo>
                      <a:pt x="205" y="299"/>
                    </a:lnTo>
                    <a:lnTo>
                      <a:pt x="209" y="300"/>
                    </a:lnTo>
                    <a:lnTo>
                      <a:pt x="213" y="300"/>
                    </a:lnTo>
                    <a:lnTo>
                      <a:pt x="217" y="300"/>
                    </a:lnTo>
                    <a:lnTo>
                      <a:pt x="219" y="300"/>
                    </a:lnTo>
                    <a:lnTo>
                      <a:pt x="221" y="300"/>
                    </a:lnTo>
                    <a:lnTo>
                      <a:pt x="221" y="299"/>
                    </a:lnTo>
                    <a:lnTo>
                      <a:pt x="222" y="297"/>
                    </a:lnTo>
                    <a:lnTo>
                      <a:pt x="222" y="295"/>
                    </a:lnTo>
                    <a:lnTo>
                      <a:pt x="222" y="293"/>
                    </a:lnTo>
                    <a:lnTo>
                      <a:pt x="221" y="289"/>
                    </a:lnTo>
                    <a:lnTo>
                      <a:pt x="219" y="289"/>
                    </a:lnTo>
                    <a:lnTo>
                      <a:pt x="209" y="287"/>
                    </a:lnTo>
                    <a:lnTo>
                      <a:pt x="201" y="285"/>
                    </a:lnTo>
                    <a:lnTo>
                      <a:pt x="192" y="283"/>
                    </a:lnTo>
                    <a:lnTo>
                      <a:pt x="180" y="283"/>
                    </a:lnTo>
                    <a:lnTo>
                      <a:pt x="180" y="274"/>
                    </a:lnTo>
                    <a:lnTo>
                      <a:pt x="180" y="266"/>
                    </a:lnTo>
                    <a:lnTo>
                      <a:pt x="180" y="258"/>
                    </a:lnTo>
                    <a:lnTo>
                      <a:pt x="180" y="253"/>
                    </a:lnTo>
                    <a:lnTo>
                      <a:pt x="180" y="249"/>
                    </a:lnTo>
                    <a:lnTo>
                      <a:pt x="180" y="243"/>
                    </a:lnTo>
                    <a:lnTo>
                      <a:pt x="180" y="239"/>
                    </a:lnTo>
                    <a:lnTo>
                      <a:pt x="180" y="237"/>
                    </a:lnTo>
                    <a:lnTo>
                      <a:pt x="180" y="235"/>
                    </a:lnTo>
                    <a:lnTo>
                      <a:pt x="180" y="233"/>
                    </a:lnTo>
                    <a:lnTo>
                      <a:pt x="180" y="232"/>
                    </a:lnTo>
                    <a:lnTo>
                      <a:pt x="180" y="232"/>
                    </a:lnTo>
                    <a:lnTo>
                      <a:pt x="180" y="232"/>
                    </a:lnTo>
                    <a:lnTo>
                      <a:pt x="192" y="228"/>
                    </a:lnTo>
                    <a:lnTo>
                      <a:pt x="203" y="222"/>
                    </a:lnTo>
                    <a:lnTo>
                      <a:pt x="215" y="216"/>
                    </a:lnTo>
                    <a:lnTo>
                      <a:pt x="224" y="210"/>
                    </a:lnTo>
                    <a:lnTo>
                      <a:pt x="234" y="205"/>
                    </a:lnTo>
                    <a:lnTo>
                      <a:pt x="242" y="197"/>
                    </a:lnTo>
                    <a:lnTo>
                      <a:pt x="251" y="188"/>
                    </a:lnTo>
                    <a:lnTo>
                      <a:pt x="257" y="180"/>
                    </a:lnTo>
                    <a:lnTo>
                      <a:pt x="265" y="170"/>
                    </a:lnTo>
                    <a:lnTo>
                      <a:pt x="270" y="161"/>
                    </a:lnTo>
                    <a:lnTo>
                      <a:pt x="276" y="149"/>
                    </a:lnTo>
                    <a:lnTo>
                      <a:pt x="282" y="138"/>
                    </a:lnTo>
                    <a:lnTo>
                      <a:pt x="288" y="128"/>
                    </a:lnTo>
                    <a:lnTo>
                      <a:pt x="291" y="117"/>
                    </a:lnTo>
                    <a:lnTo>
                      <a:pt x="299" y="94"/>
                    </a:lnTo>
                    <a:lnTo>
                      <a:pt x="309" y="88"/>
                    </a:lnTo>
                    <a:lnTo>
                      <a:pt x="318" y="84"/>
                    </a:lnTo>
                    <a:lnTo>
                      <a:pt x="328" y="80"/>
                    </a:lnTo>
                    <a:lnTo>
                      <a:pt x="334" y="78"/>
                    </a:lnTo>
                    <a:lnTo>
                      <a:pt x="341" y="77"/>
                    </a:lnTo>
                    <a:lnTo>
                      <a:pt x="345" y="75"/>
                    </a:lnTo>
                    <a:lnTo>
                      <a:pt x="349" y="73"/>
                    </a:lnTo>
                    <a:lnTo>
                      <a:pt x="353" y="71"/>
                    </a:lnTo>
                    <a:lnTo>
                      <a:pt x="355" y="69"/>
                    </a:lnTo>
                    <a:lnTo>
                      <a:pt x="357" y="69"/>
                    </a:lnTo>
                    <a:lnTo>
                      <a:pt x="359" y="69"/>
                    </a:lnTo>
                    <a:lnTo>
                      <a:pt x="360" y="69"/>
                    </a:lnTo>
                    <a:lnTo>
                      <a:pt x="360" y="67"/>
                    </a:lnTo>
                    <a:lnTo>
                      <a:pt x="360" y="67"/>
                    </a:lnTo>
                    <a:lnTo>
                      <a:pt x="299" y="44"/>
                    </a:lnTo>
                    <a:lnTo>
                      <a:pt x="299" y="44"/>
                    </a:lnTo>
                    <a:close/>
                    <a:moveTo>
                      <a:pt x="167" y="283"/>
                    </a:moveTo>
                    <a:lnTo>
                      <a:pt x="167" y="283"/>
                    </a:lnTo>
                    <a:lnTo>
                      <a:pt x="167" y="283"/>
                    </a:lnTo>
                    <a:lnTo>
                      <a:pt x="167" y="283"/>
                    </a:lnTo>
                    <a:lnTo>
                      <a:pt x="163" y="283"/>
                    </a:lnTo>
                    <a:lnTo>
                      <a:pt x="159" y="283"/>
                    </a:lnTo>
                    <a:lnTo>
                      <a:pt x="153" y="283"/>
                    </a:lnTo>
                    <a:lnTo>
                      <a:pt x="153" y="283"/>
                    </a:lnTo>
                    <a:lnTo>
                      <a:pt x="152" y="283"/>
                    </a:lnTo>
                    <a:lnTo>
                      <a:pt x="152" y="276"/>
                    </a:lnTo>
                    <a:lnTo>
                      <a:pt x="152" y="268"/>
                    </a:lnTo>
                    <a:lnTo>
                      <a:pt x="152" y="262"/>
                    </a:lnTo>
                    <a:lnTo>
                      <a:pt x="152" y="256"/>
                    </a:lnTo>
                    <a:lnTo>
                      <a:pt x="152" y="251"/>
                    </a:lnTo>
                    <a:lnTo>
                      <a:pt x="152" y="247"/>
                    </a:lnTo>
                    <a:lnTo>
                      <a:pt x="152" y="245"/>
                    </a:lnTo>
                    <a:lnTo>
                      <a:pt x="152" y="241"/>
                    </a:lnTo>
                    <a:lnTo>
                      <a:pt x="152" y="239"/>
                    </a:lnTo>
                    <a:lnTo>
                      <a:pt x="152" y="239"/>
                    </a:lnTo>
                    <a:lnTo>
                      <a:pt x="152" y="237"/>
                    </a:lnTo>
                    <a:lnTo>
                      <a:pt x="152" y="235"/>
                    </a:lnTo>
                    <a:lnTo>
                      <a:pt x="152" y="235"/>
                    </a:lnTo>
                    <a:lnTo>
                      <a:pt x="159" y="235"/>
                    </a:lnTo>
                    <a:lnTo>
                      <a:pt x="167" y="233"/>
                    </a:lnTo>
                    <a:lnTo>
                      <a:pt x="167" y="283"/>
                    </a:lnTo>
                    <a:lnTo>
                      <a:pt x="167" y="283"/>
                    </a:lnTo>
                    <a:close/>
                    <a:moveTo>
                      <a:pt x="249" y="67"/>
                    </a:moveTo>
                    <a:lnTo>
                      <a:pt x="247" y="67"/>
                    </a:lnTo>
                    <a:lnTo>
                      <a:pt x="244" y="65"/>
                    </a:lnTo>
                    <a:lnTo>
                      <a:pt x="240" y="63"/>
                    </a:lnTo>
                    <a:lnTo>
                      <a:pt x="238" y="59"/>
                    </a:lnTo>
                    <a:lnTo>
                      <a:pt x="236" y="55"/>
                    </a:lnTo>
                    <a:lnTo>
                      <a:pt x="236" y="54"/>
                    </a:lnTo>
                    <a:lnTo>
                      <a:pt x="236" y="52"/>
                    </a:lnTo>
                    <a:lnTo>
                      <a:pt x="238" y="50"/>
                    </a:lnTo>
                    <a:lnTo>
                      <a:pt x="240" y="44"/>
                    </a:lnTo>
                    <a:lnTo>
                      <a:pt x="244" y="42"/>
                    </a:lnTo>
                    <a:lnTo>
                      <a:pt x="247" y="40"/>
                    </a:lnTo>
                    <a:lnTo>
                      <a:pt x="249" y="40"/>
                    </a:lnTo>
                    <a:lnTo>
                      <a:pt x="251" y="40"/>
                    </a:lnTo>
                    <a:lnTo>
                      <a:pt x="253" y="42"/>
                    </a:lnTo>
                    <a:lnTo>
                      <a:pt x="259" y="44"/>
                    </a:lnTo>
                    <a:lnTo>
                      <a:pt x="261" y="50"/>
                    </a:lnTo>
                    <a:lnTo>
                      <a:pt x="263" y="52"/>
                    </a:lnTo>
                    <a:lnTo>
                      <a:pt x="263" y="54"/>
                    </a:lnTo>
                    <a:lnTo>
                      <a:pt x="263" y="55"/>
                    </a:lnTo>
                    <a:lnTo>
                      <a:pt x="261" y="59"/>
                    </a:lnTo>
                    <a:lnTo>
                      <a:pt x="259" y="63"/>
                    </a:lnTo>
                    <a:lnTo>
                      <a:pt x="253" y="65"/>
                    </a:lnTo>
                    <a:lnTo>
                      <a:pt x="251" y="67"/>
                    </a:lnTo>
                    <a:lnTo>
                      <a:pt x="249" y="67"/>
                    </a:lnTo>
                    <a:lnTo>
                      <a:pt x="249" y="6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36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784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</p:grpSp>
      </p:grpSp>
      <p:cxnSp>
        <p:nvCxnSpPr>
          <p:cNvPr id="26" name="Straight Arrow Connector 78">
            <a:extLst>
              <a:ext uri="{FF2B5EF4-FFF2-40B4-BE49-F238E27FC236}">
                <a16:creationId xmlns:a16="http://schemas.microsoft.com/office/drawing/2014/main" id="{A545B2CB-A1F4-4F22-BE73-042B76E43944}"/>
              </a:ext>
            </a:extLst>
          </p:cNvPr>
          <p:cNvCxnSpPr>
            <a:cxnSpLocks/>
          </p:cNvCxnSpPr>
          <p:nvPr/>
        </p:nvCxnSpPr>
        <p:spPr>
          <a:xfrm>
            <a:off x="6562419" y="3384949"/>
            <a:ext cx="2364047" cy="0"/>
          </a:xfrm>
          <a:prstGeom prst="straightConnector1">
            <a:avLst/>
          </a:prstGeom>
          <a:ln w="38100" cap="flat" cmpd="sng" algn="ctr">
            <a:solidFill>
              <a:schemeClr val="accent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7" name="TextBox 83">
            <a:extLst>
              <a:ext uri="{FF2B5EF4-FFF2-40B4-BE49-F238E27FC236}">
                <a16:creationId xmlns:a16="http://schemas.microsoft.com/office/drawing/2014/main" id="{F7D86C62-48EA-423C-ABBB-6E906768DDDD}"/>
              </a:ext>
            </a:extLst>
          </p:cNvPr>
          <p:cNvSpPr txBox="1"/>
          <p:nvPr/>
        </p:nvSpPr>
        <p:spPr>
          <a:xfrm>
            <a:off x="8990740" y="3112664"/>
            <a:ext cx="2128147" cy="523220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pPr marL="0" marR="0" lvl="0" indent="0" defTabSz="91404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</a:rPr>
              <a:t>Batch queries</a:t>
            </a:r>
          </a:p>
        </p:txBody>
      </p:sp>
      <p:cxnSp>
        <p:nvCxnSpPr>
          <p:cNvPr id="28" name="Straight Arrow Connector 78">
            <a:extLst>
              <a:ext uri="{FF2B5EF4-FFF2-40B4-BE49-F238E27FC236}">
                <a16:creationId xmlns:a16="http://schemas.microsoft.com/office/drawing/2014/main" id="{5BAB8F8A-47B9-4F2E-A105-FC12FBA8A26F}"/>
              </a:ext>
            </a:extLst>
          </p:cNvPr>
          <p:cNvCxnSpPr>
            <a:cxnSpLocks/>
          </p:cNvCxnSpPr>
          <p:nvPr/>
        </p:nvCxnSpPr>
        <p:spPr>
          <a:xfrm>
            <a:off x="6793612" y="4212508"/>
            <a:ext cx="2132854" cy="0"/>
          </a:xfrm>
          <a:prstGeom prst="straightConnector1">
            <a:avLst/>
          </a:prstGeom>
          <a:ln w="38100" cap="flat" cmpd="sng" algn="ctr">
            <a:solidFill>
              <a:schemeClr val="accent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9" name="TextBox 83">
            <a:extLst>
              <a:ext uri="{FF2B5EF4-FFF2-40B4-BE49-F238E27FC236}">
                <a16:creationId xmlns:a16="http://schemas.microsoft.com/office/drawing/2014/main" id="{DC792DFC-1166-4F69-ADA9-04A768E7008F}"/>
              </a:ext>
            </a:extLst>
          </p:cNvPr>
          <p:cNvSpPr txBox="1"/>
          <p:nvPr/>
        </p:nvSpPr>
        <p:spPr>
          <a:xfrm>
            <a:off x="8990740" y="3925423"/>
            <a:ext cx="2895986" cy="523220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pPr marL="0" marR="0" lvl="0" indent="0" defTabSz="91404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kern="0" dirty="0">
                <a:solidFill>
                  <a:srgbClr val="EF942F"/>
                </a:solidFill>
              </a:rPr>
              <a:t>Interactive</a:t>
            </a: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EF942F"/>
                </a:solidFill>
                <a:effectLst/>
                <a:uLnTx/>
                <a:uFillTx/>
              </a:rPr>
              <a:t> queries</a:t>
            </a:r>
          </a:p>
        </p:txBody>
      </p:sp>
    </p:spTree>
    <p:extLst>
      <p:ext uri="{BB962C8B-B14F-4D97-AF65-F5344CB8AC3E}">
        <p14:creationId xmlns:p14="http://schemas.microsoft.com/office/powerpoint/2010/main" val="637201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C5CA0EE-A6C1-4B22-A86C-C0A20DCDFFF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92127" y="857465"/>
            <a:ext cx="10221313" cy="957299"/>
          </a:xfrm>
        </p:spPr>
        <p:txBody>
          <a:bodyPr/>
          <a:lstStyle/>
          <a:p>
            <a:r>
              <a:rPr lang="en-US" sz="4400" b="1" spc="-50" dirty="0">
                <a:solidFill>
                  <a:srgbClr val="EF942F"/>
                </a:solidFill>
                <a:latin typeface="Calibri Light" panose="020F0302020204030204"/>
                <a:ea typeface="+mj-ea"/>
                <a:cs typeface="+mj-cs"/>
              </a:rPr>
              <a:t>Big Data Interactive Queries Challenges </a:t>
            </a:r>
            <a:endParaRPr lang="pl-PL" sz="3200" b="1" dirty="0">
              <a:solidFill>
                <a:srgbClr val="EF942F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B31C7AB-769A-4571-A4DA-A822C24572B5}"/>
              </a:ext>
            </a:extLst>
          </p:cNvPr>
          <p:cNvGrpSpPr/>
          <p:nvPr/>
        </p:nvGrpSpPr>
        <p:grpSpPr>
          <a:xfrm>
            <a:off x="638426" y="1967886"/>
            <a:ext cx="8983969" cy="4211107"/>
            <a:chOff x="1264401" y="2034074"/>
            <a:chExt cx="8983969" cy="4211107"/>
          </a:xfrm>
        </p:grpSpPr>
        <p:sp>
          <p:nvSpPr>
            <p:cNvPr id="4" name="Isosceles Triangle 3">
              <a:extLst>
                <a:ext uri="{FF2B5EF4-FFF2-40B4-BE49-F238E27FC236}">
                  <a16:creationId xmlns:a16="http://schemas.microsoft.com/office/drawing/2014/main" id="{73204B70-E6DE-432A-BDA0-615DA8A4F912}"/>
                </a:ext>
              </a:extLst>
            </p:cNvPr>
            <p:cNvSpPr/>
            <p:nvPr/>
          </p:nvSpPr>
          <p:spPr>
            <a:xfrm>
              <a:off x="3256975" y="2034074"/>
              <a:ext cx="4674637" cy="3489649"/>
            </a:xfrm>
            <a:prstGeom prst="triangle">
              <a:avLst/>
            </a:prstGeom>
            <a:noFill/>
            <a:ln w="5715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4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157AE7A-055F-4A33-95B2-E384DF433FE9}"/>
                </a:ext>
              </a:extLst>
            </p:cNvPr>
            <p:cNvSpPr txBox="1"/>
            <p:nvPr/>
          </p:nvSpPr>
          <p:spPr>
            <a:xfrm>
              <a:off x="1264401" y="3151034"/>
              <a:ext cx="2978886" cy="6278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 defTabSz="932742">
                <a:lnSpc>
                  <a:spcPct val="90000"/>
                </a:lnSpc>
                <a:spcAft>
                  <a:spcPts val="600"/>
                </a:spcAft>
                <a:defRPr/>
              </a:pPr>
              <a:r>
                <a:rPr lang="en-US" sz="2400" b="1" dirty="0">
                  <a:solidFill>
                    <a:srgbClr val="EF942F"/>
                  </a:solidFill>
                  <a:latin typeface="Segoe UI Semilight"/>
                </a:rPr>
                <a:t>Query Performance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6F1AC2B-250D-4682-A980-929985C27B2F}"/>
                </a:ext>
              </a:extLst>
            </p:cNvPr>
            <p:cNvSpPr txBox="1"/>
            <p:nvPr/>
          </p:nvSpPr>
          <p:spPr>
            <a:xfrm>
              <a:off x="6769607" y="3115068"/>
              <a:ext cx="3478763" cy="6278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 defTabSz="932742">
                <a:lnSpc>
                  <a:spcPct val="90000"/>
                </a:lnSpc>
                <a:spcAft>
                  <a:spcPts val="600"/>
                </a:spcAft>
                <a:defRPr/>
              </a:pPr>
              <a:r>
                <a:rPr lang="en-US" sz="2400" b="1" dirty="0">
                  <a:solidFill>
                    <a:srgbClr val="EF942F"/>
                  </a:solidFill>
                  <a:latin typeface="Segoe UI Semilight"/>
                </a:rPr>
                <a:t>Query Concurrency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01C03EA-C3E1-489B-A1B5-8F1D3CADA2AB}"/>
                </a:ext>
              </a:extLst>
            </p:cNvPr>
            <p:cNvSpPr txBox="1"/>
            <p:nvPr/>
          </p:nvSpPr>
          <p:spPr>
            <a:xfrm>
              <a:off x="4142175" y="5617317"/>
              <a:ext cx="4022519" cy="6278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EF942F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rPr>
                <a:t>Data Volume (Scale)</a:t>
              </a:r>
            </a:p>
          </p:txBody>
        </p:sp>
      </p:grpSp>
      <p:sp>
        <p:nvSpPr>
          <p:cNvPr id="8" name="Arrow: Right 7">
            <a:extLst>
              <a:ext uri="{FF2B5EF4-FFF2-40B4-BE49-F238E27FC236}">
                <a16:creationId xmlns:a16="http://schemas.microsoft.com/office/drawing/2014/main" id="{5A422BFC-7525-4F63-8ACC-DCDF31709D61}"/>
              </a:ext>
            </a:extLst>
          </p:cNvPr>
          <p:cNvSpPr/>
          <p:nvPr/>
        </p:nvSpPr>
        <p:spPr>
          <a:xfrm flipH="1">
            <a:off x="9226295" y="2618474"/>
            <a:ext cx="2814959" cy="1766656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b="1" dirty="0"/>
              <a:t>COSTS</a:t>
            </a:r>
            <a:endParaRPr lang="pl-PL" sz="3600" b="1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1303818-2A26-499E-A2C3-66EE3442E698}"/>
              </a:ext>
            </a:extLst>
          </p:cNvPr>
          <p:cNvSpPr/>
          <p:nvPr/>
        </p:nvSpPr>
        <p:spPr>
          <a:xfrm>
            <a:off x="7070835" y="5183078"/>
            <a:ext cx="371513" cy="4191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A2EF858-169E-459F-8791-DF0484AEEB42}"/>
              </a:ext>
            </a:extLst>
          </p:cNvPr>
          <p:cNvSpPr/>
          <p:nvPr/>
        </p:nvSpPr>
        <p:spPr>
          <a:xfrm>
            <a:off x="2494289" y="5191267"/>
            <a:ext cx="371513" cy="4191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D79445E-8083-4773-A9FB-F26372A58A2A}"/>
              </a:ext>
            </a:extLst>
          </p:cNvPr>
          <p:cNvSpPr/>
          <p:nvPr/>
        </p:nvSpPr>
        <p:spPr>
          <a:xfrm>
            <a:off x="4782561" y="1797519"/>
            <a:ext cx="371513" cy="4191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980738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5FB161E-CD77-412E-B202-8E7432B4EC7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92127" y="857465"/>
            <a:ext cx="9632033" cy="957299"/>
          </a:xfrm>
        </p:spPr>
        <p:txBody>
          <a:bodyPr/>
          <a:lstStyle/>
          <a:p>
            <a:r>
              <a:rPr lang="en-GB" sz="4600" b="1" spc="-50" dirty="0">
                <a:solidFill>
                  <a:srgbClr val="EF942F"/>
                </a:solidFill>
                <a:latin typeface="Calibri Light" panose="020F0302020204030204"/>
                <a:ea typeface="+mj-ea"/>
                <a:cs typeface="+mj-cs"/>
              </a:rPr>
              <a:t>Interactives </a:t>
            </a:r>
            <a:r>
              <a:rPr lang="en-US" sz="4600" b="1" kern="0" spc="0" dirty="0">
                <a:solidFill>
                  <a:srgbClr val="EF942F"/>
                </a:solidFill>
                <a:latin typeface="Calibri Light" panose="020F0302020204030204"/>
                <a:ea typeface="+mj-ea"/>
                <a:cs typeface="+mj-cs"/>
              </a:rPr>
              <a:t>queries on Data Lake</a:t>
            </a:r>
            <a:endParaRPr lang="pl-PL" sz="4600" b="1" dirty="0">
              <a:solidFill>
                <a:srgbClr val="EF942F"/>
              </a:solidFill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73821C12-B217-460F-9FB7-4235F40D3635}"/>
              </a:ext>
            </a:extLst>
          </p:cNvPr>
          <p:cNvSpPr/>
          <p:nvPr/>
        </p:nvSpPr>
        <p:spPr>
          <a:xfrm>
            <a:off x="6860073" y="2244787"/>
            <a:ext cx="4549607" cy="122231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Client Application</a:t>
            </a:r>
            <a:endParaRPr lang="pl-PL" dirty="0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5E58F269-2A0D-46FF-B72F-A0C5FDC90080}"/>
              </a:ext>
            </a:extLst>
          </p:cNvPr>
          <p:cNvGrpSpPr/>
          <p:nvPr/>
        </p:nvGrpSpPr>
        <p:grpSpPr>
          <a:xfrm>
            <a:off x="6860073" y="3467097"/>
            <a:ext cx="4606410" cy="2530828"/>
            <a:chOff x="6606073" y="3487417"/>
            <a:chExt cx="4606410" cy="2530828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D6E7EE65-1877-41C5-B854-393825D9752E}"/>
                </a:ext>
              </a:extLst>
            </p:cNvPr>
            <p:cNvGrpSpPr/>
            <p:nvPr/>
          </p:nvGrpSpPr>
          <p:grpSpPr>
            <a:xfrm>
              <a:off x="6606073" y="3937518"/>
              <a:ext cx="4606410" cy="2080727"/>
              <a:chOff x="6606073" y="3937518"/>
              <a:chExt cx="4606410" cy="2080727"/>
            </a:xfrm>
          </p:grpSpPr>
          <p:sp>
            <p:nvSpPr>
              <p:cNvPr id="40" name="Rectangle: Rounded Corners 39">
                <a:extLst>
                  <a:ext uri="{FF2B5EF4-FFF2-40B4-BE49-F238E27FC236}">
                    <a16:creationId xmlns:a16="http://schemas.microsoft.com/office/drawing/2014/main" id="{B53ED023-A894-401B-A99A-0EAB970EE072}"/>
                  </a:ext>
                </a:extLst>
              </p:cNvPr>
              <p:cNvSpPr/>
              <p:nvPr/>
            </p:nvSpPr>
            <p:spPr>
              <a:xfrm>
                <a:off x="6606073" y="3937518"/>
                <a:ext cx="4606410" cy="2080727"/>
              </a:xfrm>
              <a:prstGeom prst="round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pl-PL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D874A3D0-1484-4EC1-9077-767B00A0D4B4}"/>
                  </a:ext>
                </a:extLst>
              </p:cNvPr>
              <p:cNvSpPr/>
              <p:nvPr/>
            </p:nvSpPr>
            <p:spPr>
              <a:xfrm>
                <a:off x="6937093" y="4117915"/>
                <a:ext cx="4218587" cy="15696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600" dirty="0">
                    <a:solidFill>
                      <a:srgbClr val="0000FF"/>
                    </a:solidFill>
                    <a:latin typeface="Consolas" panose="020B0609020204030204" pitchFamily="49" charset="0"/>
                  </a:rPr>
                  <a:t>SELECT</a:t>
                </a:r>
                <a:r>
                  <a:rPr lang="en-US" sz="16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DEVICEID</a:t>
                </a:r>
                <a:r>
                  <a:rPr lang="en-US" sz="1600" dirty="0">
                    <a:solidFill>
                      <a:srgbClr val="808080"/>
                    </a:solidFill>
                    <a:latin typeface="Consolas" panose="020B0609020204030204" pitchFamily="49" charset="0"/>
                  </a:rPr>
                  <a:t>,</a:t>
                </a:r>
                <a:r>
                  <a:rPr lang="en-US" sz="16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en-US" sz="1600" dirty="0">
                    <a:solidFill>
                      <a:srgbClr val="FF00FF"/>
                    </a:solidFill>
                    <a:latin typeface="Consolas" panose="020B0609020204030204" pitchFamily="49" charset="0"/>
                  </a:rPr>
                  <a:t>AVG</a:t>
                </a:r>
                <a:r>
                  <a:rPr lang="en-US" sz="1600" dirty="0">
                    <a:solidFill>
                      <a:srgbClr val="808080"/>
                    </a:solidFill>
                    <a:latin typeface="Consolas" panose="020B0609020204030204" pitchFamily="49" charset="0"/>
                  </a:rPr>
                  <a:t>(</a:t>
                </a:r>
                <a:r>
                  <a:rPr lang="en-US" sz="1600" dirty="0">
                    <a:solidFill>
                      <a:srgbClr val="0000FF"/>
                    </a:solidFill>
                    <a:latin typeface="Consolas" panose="020B0609020204030204" pitchFamily="49" charset="0"/>
                  </a:rPr>
                  <a:t>VALUE</a:t>
                </a:r>
                <a:r>
                  <a:rPr lang="en-US" sz="1600" dirty="0">
                    <a:solidFill>
                      <a:srgbClr val="808080"/>
                    </a:solidFill>
                    <a:latin typeface="Consolas" panose="020B0609020204030204" pitchFamily="49" charset="0"/>
                  </a:rPr>
                  <a:t>)</a:t>
                </a:r>
                <a:r>
                  <a:rPr lang="en-US" sz="16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AVGVAL</a:t>
                </a:r>
              </a:p>
              <a:p>
                <a:r>
                  <a:rPr lang="pl-PL" sz="1600" dirty="0">
                    <a:solidFill>
                      <a:srgbClr val="0000FF"/>
                    </a:solidFill>
                    <a:latin typeface="Consolas" panose="020B0609020204030204" pitchFamily="49" charset="0"/>
                  </a:rPr>
                  <a:t>FROM</a:t>
                </a:r>
                <a:r>
                  <a:rPr lang="pl-PL" sz="16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DEVICESDATA </a:t>
                </a:r>
              </a:p>
              <a:p>
                <a:r>
                  <a:rPr lang="pl-PL" sz="1600" dirty="0">
                    <a:solidFill>
                      <a:srgbClr val="0000FF"/>
                    </a:solidFill>
                    <a:latin typeface="Consolas" panose="020B0609020204030204" pitchFamily="49" charset="0"/>
                  </a:rPr>
                  <a:t>WHERE</a:t>
                </a:r>
                <a:r>
                  <a:rPr lang="pl-PL" sz="16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</a:t>
                </a:r>
              </a:p>
              <a:p>
                <a:r>
                  <a:rPr lang="pl-PL" sz="16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READINGDATETIME </a:t>
                </a:r>
                <a:r>
                  <a:rPr lang="pl-PL" sz="1600" dirty="0">
                    <a:solidFill>
                      <a:srgbClr val="808080"/>
                    </a:solidFill>
                    <a:latin typeface="Consolas" panose="020B0609020204030204" pitchFamily="49" charset="0"/>
                  </a:rPr>
                  <a:t>&gt;=</a:t>
                </a:r>
                <a:r>
                  <a:rPr lang="pl-PL" sz="16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pl-PL" sz="1600" dirty="0">
                    <a:solidFill>
                      <a:srgbClr val="FF0000"/>
                    </a:solidFill>
                    <a:latin typeface="Consolas" panose="020B0609020204030204" pitchFamily="49" charset="0"/>
                  </a:rPr>
                  <a:t>'2018-08-01'</a:t>
                </a:r>
                <a:endParaRPr lang="pl-PL" sz="1600" dirty="0">
                  <a:solidFill>
                    <a:srgbClr val="000000"/>
                  </a:solidFill>
                  <a:latin typeface="Consolas" panose="020B0609020204030204" pitchFamily="49" charset="0"/>
                </a:endParaRPr>
              </a:p>
              <a:p>
                <a:r>
                  <a:rPr lang="pl-PL" sz="1600" dirty="0">
                    <a:solidFill>
                      <a:srgbClr val="808080"/>
                    </a:solidFill>
                    <a:latin typeface="Consolas" panose="020B0609020204030204" pitchFamily="49" charset="0"/>
                  </a:rPr>
                  <a:t>AND</a:t>
                </a:r>
                <a:r>
                  <a:rPr lang="pl-PL" sz="16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READINGDATETIME </a:t>
                </a:r>
                <a:r>
                  <a:rPr lang="pl-PL" sz="1600" dirty="0">
                    <a:solidFill>
                      <a:srgbClr val="808080"/>
                    </a:solidFill>
                    <a:latin typeface="Consolas" panose="020B0609020204030204" pitchFamily="49" charset="0"/>
                  </a:rPr>
                  <a:t>&lt;=</a:t>
                </a:r>
                <a:r>
                  <a:rPr lang="pl-PL" sz="16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pl-PL" sz="1600" dirty="0">
                    <a:solidFill>
                      <a:srgbClr val="FF0000"/>
                    </a:solidFill>
                    <a:latin typeface="Consolas" panose="020B0609020204030204" pitchFamily="49" charset="0"/>
                  </a:rPr>
                  <a:t>'2018-08-31'</a:t>
                </a:r>
                <a:endParaRPr lang="pl-PL" sz="1600" dirty="0">
                  <a:solidFill>
                    <a:srgbClr val="000000"/>
                  </a:solidFill>
                  <a:latin typeface="Consolas" panose="020B0609020204030204" pitchFamily="49" charset="0"/>
                </a:endParaRPr>
              </a:p>
              <a:p>
                <a:r>
                  <a:rPr lang="pl-PL" sz="1600" dirty="0">
                    <a:solidFill>
                      <a:srgbClr val="0000FF"/>
                    </a:solidFill>
                    <a:latin typeface="Consolas" panose="020B0609020204030204" pitchFamily="49" charset="0"/>
                  </a:rPr>
                  <a:t>GROUP</a:t>
                </a:r>
                <a:r>
                  <a:rPr lang="pl-PL" sz="16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pl-PL" sz="1600" dirty="0">
                    <a:solidFill>
                      <a:srgbClr val="0000FF"/>
                    </a:solidFill>
                    <a:latin typeface="Consolas" panose="020B0609020204030204" pitchFamily="49" charset="0"/>
                  </a:rPr>
                  <a:t>BY</a:t>
                </a:r>
                <a:r>
                  <a:rPr lang="pl-PL" sz="16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DEVICEID</a:t>
                </a:r>
                <a:endParaRPr lang="pl-PL" sz="1600" dirty="0"/>
              </a:p>
            </p:txBody>
          </p:sp>
        </p:grpSp>
        <p:cxnSp>
          <p:nvCxnSpPr>
            <p:cNvPr id="39" name="Straight Arrow Connector 78">
              <a:extLst>
                <a:ext uri="{FF2B5EF4-FFF2-40B4-BE49-F238E27FC236}">
                  <a16:creationId xmlns:a16="http://schemas.microsoft.com/office/drawing/2014/main" id="{EDB29ADE-D99D-4998-BBD9-CEB557CE369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90617" y="3487417"/>
              <a:ext cx="0" cy="441619"/>
            </a:xfrm>
            <a:prstGeom prst="straightConnector1">
              <a:avLst/>
            </a:prstGeom>
            <a:ln w="38100" cap="flat" cmpd="sng" algn="ctr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50F19849-ACAF-4CEC-AD91-765D63794AA5}"/>
              </a:ext>
            </a:extLst>
          </p:cNvPr>
          <p:cNvGrpSpPr/>
          <p:nvPr/>
        </p:nvGrpSpPr>
        <p:grpSpPr>
          <a:xfrm>
            <a:off x="1387626" y="2227478"/>
            <a:ext cx="5460036" cy="1965428"/>
            <a:chOff x="1114144" y="2288756"/>
            <a:chExt cx="5460036" cy="1965428"/>
          </a:xfrm>
        </p:grpSpPr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EC594C94-55A6-45EA-9874-C1AF8EDB5CAD}"/>
                </a:ext>
              </a:extLst>
            </p:cNvPr>
            <p:cNvSpPr/>
            <p:nvPr/>
          </p:nvSpPr>
          <p:spPr>
            <a:xfrm>
              <a:off x="1114144" y="2288756"/>
              <a:ext cx="4549607" cy="1222310"/>
            </a:xfrm>
            <a:prstGeom prst="round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Interactive Query Engine</a:t>
              </a:r>
              <a:endParaRPr lang="pl-PL" dirty="0"/>
            </a:p>
          </p:txBody>
        </p:sp>
        <p:cxnSp>
          <p:nvCxnSpPr>
            <p:cNvPr id="44" name="Straight Arrow Connector 78">
              <a:extLst>
                <a:ext uri="{FF2B5EF4-FFF2-40B4-BE49-F238E27FC236}">
                  <a16:creationId xmlns:a16="http://schemas.microsoft.com/office/drawing/2014/main" id="{A4E18643-46BD-4A55-8B8E-1F70CAE1DF2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91822" y="3569147"/>
              <a:ext cx="0" cy="685037"/>
            </a:xfrm>
            <a:prstGeom prst="straightConnector1">
              <a:avLst/>
            </a:prstGeom>
            <a:ln w="38100" cap="flat" cmpd="sng" algn="ctr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5" name="Straight Arrow Connector 78">
              <a:extLst>
                <a:ext uri="{FF2B5EF4-FFF2-40B4-BE49-F238E27FC236}">
                  <a16:creationId xmlns:a16="http://schemas.microsoft.com/office/drawing/2014/main" id="{B3E29F3D-9F5D-4561-81AF-D31BE5FA3F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76161" y="2917220"/>
              <a:ext cx="898019" cy="2"/>
            </a:xfrm>
            <a:prstGeom prst="straightConnector1">
              <a:avLst/>
            </a:prstGeom>
            <a:ln w="38100" cap="flat" cmpd="sng" algn="ctr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 type="arrow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3FF1BA63-6ABE-4700-B2A5-10DB006B184B}"/>
              </a:ext>
            </a:extLst>
          </p:cNvPr>
          <p:cNvGrpSpPr/>
          <p:nvPr/>
        </p:nvGrpSpPr>
        <p:grpSpPr>
          <a:xfrm>
            <a:off x="642324" y="4192906"/>
            <a:ext cx="5845959" cy="2396843"/>
            <a:chOff x="955096" y="2800104"/>
            <a:chExt cx="5845959" cy="2396843"/>
          </a:xfrm>
        </p:grpSpPr>
        <p:pic>
          <p:nvPicPr>
            <p:cNvPr id="47" name="Picture 1">
              <a:extLst>
                <a:ext uri="{FF2B5EF4-FFF2-40B4-BE49-F238E27FC236}">
                  <a16:creationId xmlns:a16="http://schemas.microsoft.com/office/drawing/2014/main" id="{A3F1CF5F-C2CA-4BE5-A05A-5DFD77457C6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5096" y="2800104"/>
              <a:ext cx="5845959" cy="2396843"/>
            </a:xfrm>
            <a:prstGeom prst="rect">
              <a:avLst/>
            </a:prstGeom>
          </p:spPr>
        </p:pic>
        <p:grpSp>
          <p:nvGrpSpPr>
            <p:cNvPr id="48" name="Group 16">
              <a:extLst>
                <a:ext uri="{FF2B5EF4-FFF2-40B4-BE49-F238E27FC236}">
                  <a16:creationId xmlns:a16="http://schemas.microsoft.com/office/drawing/2014/main" id="{6B03EA1D-24D8-4111-91EA-5C21074C2EED}"/>
                </a:ext>
              </a:extLst>
            </p:cNvPr>
            <p:cNvGrpSpPr/>
            <p:nvPr/>
          </p:nvGrpSpPr>
          <p:grpSpPr>
            <a:xfrm>
              <a:off x="3713679" y="3104459"/>
              <a:ext cx="678182" cy="678182"/>
              <a:chOff x="372628" y="2473035"/>
              <a:chExt cx="691781" cy="691781"/>
            </a:xfrm>
            <a:solidFill>
              <a:srgbClr val="002050"/>
            </a:solidFill>
          </p:grpSpPr>
          <p:sp>
            <p:nvSpPr>
              <p:cNvPr id="64" name="Rectangle 11">
                <a:extLst>
                  <a:ext uri="{FF2B5EF4-FFF2-40B4-BE49-F238E27FC236}">
                    <a16:creationId xmlns:a16="http://schemas.microsoft.com/office/drawing/2014/main" id="{6B12BBE8-9721-4DC6-892D-31B9E3F1D61B}"/>
                  </a:ext>
                </a:extLst>
              </p:cNvPr>
              <p:cNvSpPr/>
              <p:nvPr>
                <p:custDataLst>
                  <p:tags r:id="rId6"/>
                </p:custDataLst>
              </p:nvPr>
            </p:nvSpPr>
            <p:spPr bwMode="auto">
              <a:xfrm>
                <a:off x="372628" y="2473035"/>
                <a:ext cx="691781" cy="691781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7232" tIns="44821" rIns="67232" bIns="44821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102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784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ea typeface="Segoe UI" pitchFamily="34" charset="0"/>
                    <a:cs typeface="Segoe UI" pitchFamily="34" charset="0"/>
                  </a:rPr>
                  <a:t>Devices</a:t>
                </a:r>
              </a:p>
            </p:txBody>
          </p:sp>
          <p:grpSp>
            <p:nvGrpSpPr>
              <p:cNvPr id="65" name="Group 3">
                <a:extLst>
                  <a:ext uri="{FF2B5EF4-FFF2-40B4-BE49-F238E27FC236}">
                    <a16:creationId xmlns:a16="http://schemas.microsoft.com/office/drawing/2014/main" id="{ACB6C222-A39D-4E86-A5E8-36DFEF665A09}"/>
                  </a:ext>
                </a:extLst>
              </p:cNvPr>
              <p:cNvGrpSpPr/>
              <p:nvPr/>
            </p:nvGrpSpPr>
            <p:grpSpPr>
              <a:xfrm>
                <a:off x="476130" y="2594121"/>
                <a:ext cx="496449" cy="279445"/>
                <a:chOff x="2769908" y="1409697"/>
                <a:chExt cx="1965320" cy="1106255"/>
              </a:xfrm>
              <a:grpFill/>
            </p:grpSpPr>
            <p:sp>
              <p:nvSpPr>
                <p:cNvPr id="66" name="Round Same Side Corner Rectangle 11">
                  <a:extLst>
                    <a:ext uri="{FF2B5EF4-FFF2-40B4-BE49-F238E27FC236}">
                      <a16:creationId xmlns:a16="http://schemas.microsoft.com/office/drawing/2014/main" id="{218F30B1-3C05-4EF7-8A1E-37AC13B2E14F}"/>
                    </a:ext>
                  </a:extLst>
                </p:cNvPr>
                <p:cNvSpPr/>
                <p:nvPr/>
              </p:nvSpPr>
              <p:spPr>
                <a:xfrm>
                  <a:off x="3182901" y="1794718"/>
                  <a:ext cx="998085" cy="7212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825" h="721233">
                      <a:moveTo>
                        <a:pt x="386303" y="632863"/>
                      </a:moveTo>
                      <a:lnTo>
                        <a:pt x="361994" y="673949"/>
                      </a:lnTo>
                      <a:lnTo>
                        <a:pt x="635830" y="673949"/>
                      </a:lnTo>
                      <a:lnTo>
                        <a:pt x="611521" y="632863"/>
                      </a:lnTo>
                      <a:close/>
                      <a:moveTo>
                        <a:pt x="74549" y="554146"/>
                      </a:moveTo>
                      <a:lnTo>
                        <a:pt x="923276" y="554146"/>
                      </a:lnTo>
                      <a:lnTo>
                        <a:pt x="997825" y="680147"/>
                      </a:lnTo>
                      <a:lnTo>
                        <a:pt x="997380" y="680147"/>
                      </a:lnTo>
                      <a:lnTo>
                        <a:pt x="997380" y="721233"/>
                      </a:lnTo>
                      <a:lnTo>
                        <a:pt x="443" y="721233"/>
                      </a:lnTo>
                      <a:lnTo>
                        <a:pt x="443" y="680147"/>
                      </a:lnTo>
                      <a:lnTo>
                        <a:pt x="0" y="680147"/>
                      </a:lnTo>
                      <a:close/>
                      <a:moveTo>
                        <a:pt x="107888" y="28997"/>
                      </a:moveTo>
                      <a:lnTo>
                        <a:pt x="107888" y="517611"/>
                      </a:lnTo>
                      <a:lnTo>
                        <a:pt x="889938" y="517611"/>
                      </a:lnTo>
                      <a:lnTo>
                        <a:pt x="889938" y="28997"/>
                      </a:lnTo>
                      <a:close/>
                      <a:moveTo>
                        <a:pt x="102530" y="0"/>
                      </a:moveTo>
                      <a:lnTo>
                        <a:pt x="895294" y="0"/>
                      </a:lnTo>
                      <a:cubicBezTo>
                        <a:pt x="909799" y="0"/>
                        <a:pt x="921556" y="11760"/>
                        <a:pt x="921556" y="26269"/>
                      </a:cubicBezTo>
                      <a:lnTo>
                        <a:pt x="921556" y="541850"/>
                      </a:lnTo>
                      <a:lnTo>
                        <a:pt x="76268" y="541850"/>
                      </a:lnTo>
                      <a:lnTo>
                        <a:pt x="76268" y="26269"/>
                      </a:lnTo>
                      <a:cubicBezTo>
                        <a:pt x="76268" y="11760"/>
                        <a:pt x="88025" y="0"/>
                        <a:pt x="102530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784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"/>
                  </a:endParaRPr>
                </a:p>
              </p:txBody>
            </p:sp>
            <p:sp>
              <p:nvSpPr>
                <p:cNvPr id="67" name="Rounded Rectangle 223">
                  <a:extLst>
                    <a:ext uri="{FF2B5EF4-FFF2-40B4-BE49-F238E27FC236}">
                      <a16:creationId xmlns:a16="http://schemas.microsoft.com/office/drawing/2014/main" id="{41E92133-3618-4CE1-B01F-1962FE4C30E9}"/>
                    </a:ext>
                  </a:extLst>
                </p:cNvPr>
                <p:cNvSpPr/>
                <p:nvPr/>
              </p:nvSpPr>
              <p:spPr bwMode="auto">
                <a:xfrm>
                  <a:off x="2769908" y="1409697"/>
                  <a:ext cx="368615" cy="6483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57600" h="6434945">
                      <a:moveTo>
                        <a:pt x="1828801" y="5761924"/>
                      </a:moveTo>
                      <a:cubicBezTo>
                        <a:pt x="1694209" y="5761924"/>
                        <a:pt x="1585101" y="5871032"/>
                        <a:pt x="1585101" y="6005624"/>
                      </a:cubicBezTo>
                      <a:cubicBezTo>
                        <a:pt x="1585101" y="6140216"/>
                        <a:pt x="1694209" y="6249324"/>
                        <a:pt x="1828801" y="6249324"/>
                      </a:cubicBezTo>
                      <a:cubicBezTo>
                        <a:pt x="1963393" y="6249324"/>
                        <a:pt x="2072501" y="6140216"/>
                        <a:pt x="2072501" y="6005624"/>
                      </a:cubicBezTo>
                      <a:cubicBezTo>
                        <a:pt x="2072501" y="5871032"/>
                        <a:pt x="1963393" y="5761924"/>
                        <a:pt x="1828801" y="5761924"/>
                      </a:cubicBezTo>
                      <a:close/>
                      <a:moveTo>
                        <a:pt x="367260" y="607233"/>
                      </a:moveTo>
                      <a:lnTo>
                        <a:pt x="367260" y="5543030"/>
                      </a:lnTo>
                      <a:lnTo>
                        <a:pt x="3290341" y="5543030"/>
                      </a:lnTo>
                      <a:lnTo>
                        <a:pt x="3290341" y="607233"/>
                      </a:lnTo>
                      <a:close/>
                      <a:moveTo>
                        <a:pt x="1097280" y="257182"/>
                      </a:moveTo>
                      <a:cubicBezTo>
                        <a:pt x="1072030" y="257182"/>
                        <a:pt x="1051560" y="277652"/>
                        <a:pt x="1051560" y="302902"/>
                      </a:cubicBezTo>
                      <a:cubicBezTo>
                        <a:pt x="1051560" y="328152"/>
                        <a:pt x="1072030" y="348622"/>
                        <a:pt x="1097280" y="348622"/>
                      </a:cubicBezTo>
                      <a:lnTo>
                        <a:pt x="2560320" y="348622"/>
                      </a:lnTo>
                      <a:cubicBezTo>
                        <a:pt x="2585570" y="348622"/>
                        <a:pt x="2606040" y="328152"/>
                        <a:pt x="2606040" y="302902"/>
                      </a:cubicBezTo>
                      <a:cubicBezTo>
                        <a:pt x="2606040" y="277652"/>
                        <a:pt x="2585570" y="257182"/>
                        <a:pt x="2560320" y="257182"/>
                      </a:cubicBezTo>
                      <a:close/>
                      <a:moveTo>
                        <a:pt x="609612" y="0"/>
                      </a:moveTo>
                      <a:lnTo>
                        <a:pt x="3047988" y="0"/>
                      </a:lnTo>
                      <a:cubicBezTo>
                        <a:pt x="3384667" y="0"/>
                        <a:pt x="3657600" y="272933"/>
                        <a:pt x="3657600" y="609612"/>
                      </a:cubicBezTo>
                      <a:lnTo>
                        <a:pt x="3657600" y="5825333"/>
                      </a:lnTo>
                      <a:cubicBezTo>
                        <a:pt x="3657600" y="6162012"/>
                        <a:pt x="3384667" y="6434945"/>
                        <a:pt x="3047988" y="6434945"/>
                      </a:cubicBezTo>
                      <a:lnTo>
                        <a:pt x="609612" y="6434945"/>
                      </a:lnTo>
                      <a:cubicBezTo>
                        <a:pt x="272933" y="6434945"/>
                        <a:pt x="0" y="6162012"/>
                        <a:pt x="0" y="5825333"/>
                      </a:cubicBezTo>
                      <a:lnTo>
                        <a:pt x="0" y="609612"/>
                      </a:lnTo>
                      <a:cubicBezTo>
                        <a:pt x="0" y="272933"/>
                        <a:pt x="272933" y="0"/>
                        <a:pt x="609612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89642" tIns="44821" rIns="44821" bIns="89642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896091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784" b="0" i="0" u="none" strike="noStrike" kern="0" cap="none" spc="-49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68" name="Rounded Rectangle 6">
                  <a:extLst>
                    <a:ext uri="{FF2B5EF4-FFF2-40B4-BE49-F238E27FC236}">
                      <a16:creationId xmlns:a16="http://schemas.microsoft.com/office/drawing/2014/main" id="{0ACD934C-A13A-4FCA-BD56-39B053F23F7A}"/>
                    </a:ext>
                  </a:extLst>
                </p:cNvPr>
                <p:cNvSpPr/>
                <p:nvPr/>
              </p:nvSpPr>
              <p:spPr bwMode="auto">
                <a:xfrm rot="16200000">
                  <a:off x="4229657" y="1440678"/>
                  <a:ext cx="404402" cy="6067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86897" h="4658497">
                      <a:moveTo>
                        <a:pt x="1600200" y="4382531"/>
                      </a:moveTo>
                      <a:cubicBezTo>
                        <a:pt x="1600200" y="4367744"/>
                        <a:pt x="1588213" y="4355757"/>
                        <a:pt x="1573426" y="4355757"/>
                      </a:cubicBezTo>
                      <a:lnTo>
                        <a:pt x="811428" y="4355757"/>
                      </a:lnTo>
                      <a:cubicBezTo>
                        <a:pt x="796641" y="4355757"/>
                        <a:pt x="784654" y="4367744"/>
                        <a:pt x="784654" y="4382531"/>
                      </a:cubicBezTo>
                      <a:lnTo>
                        <a:pt x="784654" y="4489621"/>
                      </a:lnTo>
                      <a:cubicBezTo>
                        <a:pt x="784654" y="4504408"/>
                        <a:pt x="796641" y="4516395"/>
                        <a:pt x="811428" y="4516395"/>
                      </a:cubicBezTo>
                      <a:lnTo>
                        <a:pt x="1573426" y="4516395"/>
                      </a:lnTo>
                      <a:cubicBezTo>
                        <a:pt x="1588213" y="4516395"/>
                        <a:pt x="1600200" y="4504408"/>
                        <a:pt x="1600200" y="4489621"/>
                      </a:cubicBezTo>
                      <a:close/>
                      <a:moveTo>
                        <a:pt x="2502243" y="4382531"/>
                      </a:moveTo>
                      <a:cubicBezTo>
                        <a:pt x="2502243" y="4367744"/>
                        <a:pt x="2490256" y="4355757"/>
                        <a:pt x="2475469" y="4355757"/>
                      </a:cubicBezTo>
                      <a:lnTo>
                        <a:pt x="1713471" y="4355757"/>
                      </a:lnTo>
                      <a:cubicBezTo>
                        <a:pt x="1698684" y="4355757"/>
                        <a:pt x="1686697" y="4367744"/>
                        <a:pt x="1686697" y="4382531"/>
                      </a:cubicBezTo>
                      <a:lnTo>
                        <a:pt x="1686697" y="4489621"/>
                      </a:lnTo>
                      <a:cubicBezTo>
                        <a:pt x="1686697" y="4504408"/>
                        <a:pt x="1698684" y="4516395"/>
                        <a:pt x="1713471" y="4516395"/>
                      </a:cubicBezTo>
                      <a:lnTo>
                        <a:pt x="2475469" y="4516395"/>
                      </a:lnTo>
                      <a:cubicBezTo>
                        <a:pt x="2490256" y="4516395"/>
                        <a:pt x="2502243" y="4504408"/>
                        <a:pt x="2502243" y="4489621"/>
                      </a:cubicBezTo>
                      <a:close/>
                      <a:moveTo>
                        <a:pt x="3021231" y="480896"/>
                      </a:moveTo>
                      <a:cubicBezTo>
                        <a:pt x="3021231" y="375524"/>
                        <a:pt x="2935811" y="290104"/>
                        <a:pt x="2830439" y="290104"/>
                      </a:cubicBezTo>
                      <a:lnTo>
                        <a:pt x="444108" y="290104"/>
                      </a:lnTo>
                      <a:cubicBezTo>
                        <a:pt x="338736" y="290104"/>
                        <a:pt x="253316" y="375524"/>
                        <a:pt x="253316" y="480896"/>
                      </a:cubicBezTo>
                      <a:lnTo>
                        <a:pt x="253316" y="4029043"/>
                      </a:lnTo>
                      <a:cubicBezTo>
                        <a:pt x="253316" y="4134415"/>
                        <a:pt x="338736" y="4219835"/>
                        <a:pt x="444108" y="4219835"/>
                      </a:cubicBezTo>
                      <a:lnTo>
                        <a:pt x="2830439" y="4219835"/>
                      </a:lnTo>
                      <a:cubicBezTo>
                        <a:pt x="2935811" y="4219835"/>
                        <a:pt x="3021231" y="4134415"/>
                        <a:pt x="3021231" y="4029043"/>
                      </a:cubicBezTo>
                      <a:close/>
                      <a:moveTo>
                        <a:pt x="3286897" y="226566"/>
                      </a:moveTo>
                      <a:lnTo>
                        <a:pt x="3286897" y="4431931"/>
                      </a:lnTo>
                      <a:cubicBezTo>
                        <a:pt x="3286897" y="4557060"/>
                        <a:pt x="3185460" y="4658497"/>
                        <a:pt x="3060331" y="4658497"/>
                      </a:cubicBezTo>
                      <a:lnTo>
                        <a:pt x="226566" y="4658497"/>
                      </a:lnTo>
                      <a:cubicBezTo>
                        <a:pt x="101437" y="4658497"/>
                        <a:pt x="0" y="4557060"/>
                        <a:pt x="0" y="4431931"/>
                      </a:cubicBezTo>
                      <a:lnTo>
                        <a:pt x="0" y="226566"/>
                      </a:lnTo>
                      <a:cubicBezTo>
                        <a:pt x="0" y="101437"/>
                        <a:pt x="101437" y="0"/>
                        <a:pt x="226566" y="0"/>
                      </a:cubicBezTo>
                      <a:lnTo>
                        <a:pt x="3060331" y="0"/>
                      </a:lnTo>
                      <a:cubicBezTo>
                        <a:pt x="3185460" y="0"/>
                        <a:pt x="3286897" y="101437"/>
                        <a:pt x="3286897" y="226566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vert="horz" wrap="square" lIns="89639" tIns="44819" rIns="89639" bIns="44819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806741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784" b="0" i="0" u="none" strike="noStrike" kern="0" cap="none" spc="-132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Light" pitchFamily="34" charset="0"/>
                  </a:endParaRPr>
                </a:p>
              </p:txBody>
            </p:sp>
          </p:grpSp>
        </p:grpSp>
        <p:grpSp>
          <p:nvGrpSpPr>
            <p:cNvPr id="49" name="Group 21">
              <a:extLst>
                <a:ext uri="{FF2B5EF4-FFF2-40B4-BE49-F238E27FC236}">
                  <a16:creationId xmlns:a16="http://schemas.microsoft.com/office/drawing/2014/main" id="{8237A143-CA36-48DA-B9A2-A9DEFEA92F0B}"/>
                </a:ext>
              </a:extLst>
            </p:cNvPr>
            <p:cNvGrpSpPr/>
            <p:nvPr/>
          </p:nvGrpSpPr>
          <p:grpSpPr>
            <a:xfrm>
              <a:off x="1853388" y="3757655"/>
              <a:ext cx="678182" cy="678182"/>
              <a:chOff x="2551230" y="2464452"/>
              <a:chExt cx="691781" cy="691781"/>
            </a:xfrm>
            <a:solidFill>
              <a:srgbClr val="002050"/>
            </a:solidFill>
          </p:grpSpPr>
          <p:sp>
            <p:nvSpPr>
              <p:cNvPr id="62" name="Rectangle 221">
                <a:extLst>
                  <a:ext uri="{FF2B5EF4-FFF2-40B4-BE49-F238E27FC236}">
                    <a16:creationId xmlns:a16="http://schemas.microsoft.com/office/drawing/2014/main" id="{6D79ED84-A9E9-4B12-AA92-B5123B212C9D}"/>
                  </a:ext>
                </a:extLst>
              </p:cNvPr>
              <p:cNvSpPr/>
              <p:nvPr>
                <p:custDataLst>
                  <p:tags r:id="rId5"/>
                </p:custDataLst>
              </p:nvPr>
            </p:nvSpPr>
            <p:spPr bwMode="auto">
              <a:xfrm>
                <a:off x="2551230" y="2464452"/>
                <a:ext cx="691781" cy="691781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7232" tIns="44821" rIns="67232" bIns="44821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102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784" b="0" i="0" u="none" strike="noStrike" kern="0" cap="none" spc="0" normalizeH="0" baseline="0" noProof="0" dirty="0">
                    <a:ln>
                      <a:solidFill>
                        <a:srgbClr val="000000">
                          <a:alpha val="0"/>
                        </a:srgbClr>
                      </a:solidFill>
                    </a:ln>
                    <a:solidFill>
                      <a:srgbClr val="FFFFFF"/>
                    </a:solidFill>
                    <a:effectLst/>
                    <a:uLnTx/>
                    <a:uFillTx/>
                  </a:rPr>
                  <a:t>Sensors</a:t>
                </a:r>
                <a:endParaRPr kumimoji="0" lang="en-US" sz="784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63" name="Frame 5">
                <a:extLst>
                  <a:ext uri="{FF2B5EF4-FFF2-40B4-BE49-F238E27FC236}">
                    <a16:creationId xmlns:a16="http://schemas.microsoft.com/office/drawing/2014/main" id="{9FDDC268-31F4-46DC-A7A0-B0B86A2FF7F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2761691" y="2548139"/>
                <a:ext cx="270860" cy="270787"/>
              </a:xfrm>
              <a:custGeom>
                <a:avLst/>
                <a:gdLst/>
                <a:ahLst/>
                <a:cxnLst/>
                <a:rect l="l" t="t" r="r" b="b"/>
                <a:pathLst>
                  <a:path w="914400" h="914400">
                    <a:moveTo>
                      <a:pt x="423625" y="642938"/>
                    </a:moveTo>
                    <a:lnTo>
                      <a:pt x="500064" y="720805"/>
                    </a:lnTo>
                    <a:lnTo>
                      <a:pt x="500064" y="770811"/>
                    </a:lnTo>
                    <a:lnTo>
                      <a:pt x="423625" y="770811"/>
                    </a:lnTo>
                    <a:close/>
                    <a:moveTo>
                      <a:pt x="651511" y="598647"/>
                    </a:moveTo>
                    <a:lnTo>
                      <a:pt x="656512" y="599361"/>
                    </a:lnTo>
                    <a:lnTo>
                      <a:pt x="660798" y="600076"/>
                    </a:lnTo>
                    <a:lnTo>
                      <a:pt x="664370" y="602219"/>
                    </a:lnTo>
                    <a:lnTo>
                      <a:pt x="667942" y="605076"/>
                    </a:lnTo>
                    <a:lnTo>
                      <a:pt x="671514" y="608648"/>
                    </a:lnTo>
                    <a:lnTo>
                      <a:pt x="673657" y="612935"/>
                    </a:lnTo>
                    <a:lnTo>
                      <a:pt x="675086" y="617221"/>
                    </a:lnTo>
                    <a:lnTo>
                      <a:pt x="675800" y="622221"/>
                    </a:lnTo>
                    <a:lnTo>
                      <a:pt x="675086" y="627222"/>
                    </a:lnTo>
                    <a:lnTo>
                      <a:pt x="673657" y="631508"/>
                    </a:lnTo>
                    <a:lnTo>
                      <a:pt x="671514" y="635080"/>
                    </a:lnTo>
                    <a:lnTo>
                      <a:pt x="667942" y="638652"/>
                    </a:lnTo>
                    <a:lnTo>
                      <a:pt x="664370" y="642224"/>
                    </a:lnTo>
                    <a:lnTo>
                      <a:pt x="660798" y="644367"/>
                    </a:lnTo>
                    <a:lnTo>
                      <a:pt x="656512" y="645796"/>
                    </a:lnTo>
                    <a:lnTo>
                      <a:pt x="651511" y="646510"/>
                    </a:lnTo>
                    <a:lnTo>
                      <a:pt x="646510" y="645796"/>
                    </a:lnTo>
                    <a:lnTo>
                      <a:pt x="642224" y="644367"/>
                    </a:lnTo>
                    <a:lnTo>
                      <a:pt x="637937" y="642224"/>
                    </a:lnTo>
                    <a:lnTo>
                      <a:pt x="634365" y="638652"/>
                    </a:lnTo>
                    <a:lnTo>
                      <a:pt x="631508" y="635080"/>
                    </a:lnTo>
                    <a:lnTo>
                      <a:pt x="629365" y="631508"/>
                    </a:lnTo>
                    <a:lnTo>
                      <a:pt x="628650" y="627222"/>
                    </a:lnTo>
                    <a:lnTo>
                      <a:pt x="627936" y="622221"/>
                    </a:lnTo>
                    <a:lnTo>
                      <a:pt x="628650" y="617221"/>
                    </a:lnTo>
                    <a:lnTo>
                      <a:pt x="629365" y="612935"/>
                    </a:lnTo>
                    <a:lnTo>
                      <a:pt x="631508" y="608648"/>
                    </a:lnTo>
                    <a:lnTo>
                      <a:pt x="634365" y="605076"/>
                    </a:lnTo>
                    <a:lnTo>
                      <a:pt x="637937" y="602219"/>
                    </a:lnTo>
                    <a:lnTo>
                      <a:pt x="642224" y="600076"/>
                    </a:lnTo>
                    <a:lnTo>
                      <a:pt x="646510" y="599361"/>
                    </a:lnTo>
                    <a:close/>
                    <a:moveTo>
                      <a:pt x="224314" y="447914"/>
                    </a:moveTo>
                    <a:lnTo>
                      <a:pt x="373619" y="600076"/>
                    </a:lnTo>
                    <a:lnTo>
                      <a:pt x="373619" y="770812"/>
                    </a:lnTo>
                    <a:lnTo>
                      <a:pt x="294323" y="770812"/>
                    </a:lnTo>
                    <a:lnTo>
                      <a:pt x="294323" y="568644"/>
                    </a:lnTo>
                    <a:lnTo>
                      <a:pt x="240030" y="568644"/>
                    </a:lnTo>
                    <a:lnTo>
                      <a:pt x="240030" y="768669"/>
                    </a:lnTo>
                    <a:lnTo>
                      <a:pt x="142161" y="769383"/>
                    </a:lnTo>
                    <a:lnTo>
                      <a:pt x="142161" y="696517"/>
                    </a:lnTo>
                    <a:lnTo>
                      <a:pt x="184309" y="696517"/>
                    </a:lnTo>
                    <a:lnTo>
                      <a:pt x="184309" y="642939"/>
                    </a:lnTo>
                    <a:lnTo>
                      <a:pt x="142161" y="642939"/>
                    </a:lnTo>
                    <a:lnTo>
                      <a:pt x="142161" y="565072"/>
                    </a:lnTo>
                    <a:lnTo>
                      <a:pt x="182166" y="565072"/>
                    </a:lnTo>
                    <a:lnTo>
                      <a:pt x="182166" y="518637"/>
                    </a:lnTo>
                    <a:lnTo>
                      <a:pt x="142161" y="518637"/>
                    </a:lnTo>
                    <a:lnTo>
                      <a:pt x="142161" y="448629"/>
                    </a:lnTo>
                    <a:close/>
                    <a:moveTo>
                      <a:pt x="272891" y="250746"/>
                    </a:moveTo>
                    <a:lnTo>
                      <a:pt x="278606" y="251461"/>
                    </a:lnTo>
                    <a:lnTo>
                      <a:pt x="282892" y="252889"/>
                    </a:lnTo>
                    <a:lnTo>
                      <a:pt x="286464" y="255032"/>
                    </a:lnTo>
                    <a:lnTo>
                      <a:pt x="290036" y="257890"/>
                    </a:lnTo>
                    <a:lnTo>
                      <a:pt x="292894" y="261462"/>
                    </a:lnTo>
                    <a:lnTo>
                      <a:pt x="295037" y="265034"/>
                    </a:lnTo>
                    <a:lnTo>
                      <a:pt x="296466" y="269320"/>
                    </a:lnTo>
                    <a:lnTo>
                      <a:pt x="297180" y="275035"/>
                    </a:lnTo>
                    <a:lnTo>
                      <a:pt x="296466" y="280036"/>
                    </a:lnTo>
                    <a:lnTo>
                      <a:pt x="295037" y="284322"/>
                    </a:lnTo>
                    <a:lnTo>
                      <a:pt x="292894" y="287894"/>
                    </a:lnTo>
                    <a:lnTo>
                      <a:pt x="290036" y="291466"/>
                    </a:lnTo>
                    <a:lnTo>
                      <a:pt x="286464" y="294323"/>
                    </a:lnTo>
                    <a:lnTo>
                      <a:pt x="282892" y="296466"/>
                    </a:lnTo>
                    <a:lnTo>
                      <a:pt x="278606" y="297181"/>
                    </a:lnTo>
                    <a:lnTo>
                      <a:pt x="272891" y="297895"/>
                    </a:lnTo>
                    <a:lnTo>
                      <a:pt x="267890" y="297181"/>
                    </a:lnTo>
                    <a:lnTo>
                      <a:pt x="263604" y="296466"/>
                    </a:lnTo>
                    <a:lnTo>
                      <a:pt x="260032" y="294323"/>
                    </a:lnTo>
                    <a:lnTo>
                      <a:pt x="256460" y="291466"/>
                    </a:lnTo>
                    <a:lnTo>
                      <a:pt x="253603" y="287894"/>
                    </a:lnTo>
                    <a:lnTo>
                      <a:pt x="251459" y="284322"/>
                    </a:lnTo>
                    <a:lnTo>
                      <a:pt x="250031" y="280036"/>
                    </a:lnTo>
                    <a:lnTo>
                      <a:pt x="249316" y="275035"/>
                    </a:lnTo>
                    <a:lnTo>
                      <a:pt x="250031" y="269320"/>
                    </a:lnTo>
                    <a:lnTo>
                      <a:pt x="251459" y="265034"/>
                    </a:lnTo>
                    <a:lnTo>
                      <a:pt x="253603" y="261462"/>
                    </a:lnTo>
                    <a:lnTo>
                      <a:pt x="256460" y="257890"/>
                    </a:lnTo>
                    <a:lnTo>
                      <a:pt x="260032" y="255032"/>
                    </a:lnTo>
                    <a:lnTo>
                      <a:pt x="263604" y="252889"/>
                    </a:lnTo>
                    <a:lnTo>
                      <a:pt x="267890" y="251461"/>
                    </a:lnTo>
                    <a:close/>
                    <a:moveTo>
                      <a:pt x="722947" y="147876"/>
                    </a:moveTo>
                    <a:lnTo>
                      <a:pt x="770811" y="147876"/>
                    </a:lnTo>
                    <a:lnTo>
                      <a:pt x="770811" y="227171"/>
                    </a:lnTo>
                    <a:lnTo>
                      <a:pt x="722947" y="227171"/>
                    </a:lnTo>
                    <a:close/>
                    <a:moveTo>
                      <a:pt x="554355" y="143589"/>
                    </a:moveTo>
                    <a:lnTo>
                      <a:pt x="672227" y="143589"/>
                    </a:lnTo>
                    <a:lnTo>
                      <a:pt x="672941" y="281464"/>
                    </a:lnTo>
                    <a:lnTo>
                      <a:pt x="772239" y="281464"/>
                    </a:lnTo>
                    <a:lnTo>
                      <a:pt x="772239" y="358616"/>
                    </a:lnTo>
                    <a:lnTo>
                      <a:pt x="722947" y="358616"/>
                    </a:lnTo>
                    <a:lnTo>
                      <a:pt x="722947" y="410051"/>
                    </a:lnTo>
                    <a:lnTo>
                      <a:pt x="772239" y="410051"/>
                    </a:lnTo>
                    <a:lnTo>
                      <a:pt x="772239" y="485775"/>
                    </a:lnTo>
                    <a:lnTo>
                      <a:pt x="722947" y="485775"/>
                    </a:lnTo>
                    <a:lnTo>
                      <a:pt x="722947" y="537210"/>
                    </a:lnTo>
                    <a:lnTo>
                      <a:pt x="772239" y="537210"/>
                    </a:lnTo>
                    <a:lnTo>
                      <a:pt x="772239" y="770811"/>
                    </a:lnTo>
                    <a:lnTo>
                      <a:pt x="677942" y="770811"/>
                    </a:lnTo>
                    <a:lnTo>
                      <a:pt x="677942" y="699374"/>
                    </a:lnTo>
                    <a:lnTo>
                      <a:pt x="682228" y="697945"/>
                    </a:lnTo>
                    <a:lnTo>
                      <a:pt x="686514" y="696516"/>
                    </a:lnTo>
                    <a:lnTo>
                      <a:pt x="690086" y="694373"/>
                    </a:lnTo>
                    <a:lnTo>
                      <a:pt x="694372" y="692230"/>
                    </a:lnTo>
                    <a:lnTo>
                      <a:pt x="697944" y="689372"/>
                    </a:lnTo>
                    <a:lnTo>
                      <a:pt x="702230" y="686515"/>
                    </a:lnTo>
                    <a:lnTo>
                      <a:pt x="705802" y="683657"/>
                    </a:lnTo>
                    <a:lnTo>
                      <a:pt x="709374" y="680800"/>
                    </a:lnTo>
                    <a:lnTo>
                      <a:pt x="714375" y="675085"/>
                    </a:lnTo>
                    <a:lnTo>
                      <a:pt x="719375" y="667941"/>
                    </a:lnTo>
                    <a:lnTo>
                      <a:pt x="722947" y="661512"/>
                    </a:lnTo>
                    <a:lnTo>
                      <a:pt x="726519" y="654368"/>
                    </a:lnTo>
                    <a:lnTo>
                      <a:pt x="728662" y="647938"/>
                    </a:lnTo>
                    <a:lnTo>
                      <a:pt x="730805" y="639366"/>
                    </a:lnTo>
                    <a:lnTo>
                      <a:pt x="732234" y="632222"/>
                    </a:lnTo>
                    <a:lnTo>
                      <a:pt x="732948" y="624364"/>
                    </a:lnTo>
                    <a:lnTo>
                      <a:pt x="732234" y="616506"/>
                    </a:lnTo>
                    <a:lnTo>
                      <a:pt x="730805" y="608648"/>
                    </a:lnTo>
                    <a:lnTo>
                      <a:pt x="728662" y="600790"/>
                    </a:lnTo>
                    <a:lnTo>
                      <a:pt x="726519" y="593646"/>
                    </a:lnTo>
                    <a:lnTo>
                      <a:pt x="722947" y="586502"/>
                    </a:lnTo>
                    <a:lnTo>
                      <a:pt x="719375" y="580073"/>
                    </a:lnTo>
                    <a:lnTo>
                      <a:pt x="714375" y="572929"/>
                    </a:lnTo>
                    <a:lnTo>
                      <a:pt x="709374" y="567214"/>
                    </a:lnTo>
                    <a:lnTo>
                      <a:pt x="705802" y="563642"/>
                    </a:lnTo>
                    <a:lnTo>
                      <a:pt x="702230" y="560785"/>
                    </a:lnTo>
                    <a:lnTo>
                      <a:pt x="697230" y="557927"/>
                    </a:lnTo>
                    <a:lnTo>
                      <a:pt x="693658" y="555070"/>
                    </a:lnTo>
                    <a:lnTo>
                      <a:pt x="689372" y="552927"/>
                    </a:lnTo>
                    <a:lnTo>
                      <a:pt x="685085" y="550783"/>
                    </a:lnTo>
                    <a:lnTo>
                      <a:pt x="680085" y="549355"/>
                    </a:lnTo>
                    <a:lnTo>
                      <a:pt x="675799" y="547211"/>
                    </a:lnTo>
                    <a:lnTo>
                      <a:pt x="675084" y="464344"/>
                    </a:lnTo>
                    <a:lnTo>
                      <a:pt x="554355" y="345757"/>
                    </a:lnTo>
                    <a:close/>
                    <a:moveTo>
                      <a:pt x="507920" y="143589"/>
                    </a:moveTo>
                    <a:lnTo>
                      <a:pt x="507920" y="305752"/>
                    </a:lnTo>
                    <a:lnTo>
                      <a:pt x="420766" y="218598"/>
                    </a:lnTo>
                    <a:lnTo>
                      <a:pt x="420766" y="144303"/>
                    </a:lnTo>
                    <a:close/>
                    <a:moveTo>
                      <a:pt x="371476" y="143589"/>
                    </a:moveTo>
                    <a:lnTo>
                      <a:pt x="371476" y="231457"/>
                    </a:lnTo>
                    <a:lnTo>
                      <a:pt x="634366" y="497205"/>
                    </a:lnTo>
                    <a:lnTo>
                      <a:pt x="634366" y="547211"/>
                    </a:lnTo>
                    <a:lnTo>
                      <a:pt x="622221" y="551498"/>
                    </a:lnTo>
                    <a:lnTo>
                      <a:pt x="610791" y="557213"/>
                    </a:lnTo>
                    <a:lnTo>
                      <a:pt x="600076" y="565071"/>
                    </a:lnTo>
                    <a:lnTo>
                      <a:pt x="591503" y="574358"/>
                    </a:lnTo>
                    <a:lnTo>
                      <a:pt x="584360" y="585788"/>
                    </a:lnTo>
                    <a:lnTo>
                      <a:pt x="577930" y="597218"/>
                    </a:lnTo>
                    <a:lnTo>
                      <a:pt x="575073" y="610791"/>
                    </a:lnTo>
                    <a:lnTo>
                      <a:pt x="573644" y="624364"/>
                    </a:lnTo>
                    <a:lnTo>
                      <a:pt x="574358" y="632222"/>
                    </a:lnTo>
                    <a:lnTo>
                      <a:pt x="575073" y="639366"/>
                    </a:lnTo>
                    <a:lnTo>
                      <a:pt x="577216" y="647938"/>
                    </a:lnTo>
                    <a:lnTo>
                      <a:pt x="580073" y="654368"/>
                    </a:lnTo>
                    <a:lnTo>
                      <a:pt x="582931" y="661512"/>
                    </a:lnTo>
                    <a:lnTo>
                      <a:pt x="587217" y="667941"/>
                    </a:lnTo>
                    <a:lnTo>
                      <a:pt x="591503" y="675085"/>
                    </a:lnTo>
                    <a:lnTo>
                      <a:pt x="596504" y="680800"/>
                    </a:lnTo>
                    <a:lnTo>
                      <a:pt x="600790" y="684372"/>
                    </a:lnTo>
                    <a:lnTo>
                      <a:pt x="605076" y="687944"/>
                    </a:lnTo>
                    <a:lnTo>
                      <a:pt x="609363" y="691515"/>
                    </a:lnTo>
                    <a:lnTo>
                      <a:pt x="615078" y="694373"/>
                    </a:lnTo>
                    <a:lnTo>
                      <a:pt x="620078" y="697230"/>
                    </a:lnTo>
                    <a:lnTo>
                      <a:pt x="625793" y="699374"/>
                    </a:lnTo>
                    <a:lnTo>
                      <a:pt x="630794" y="700802"/>
                    </a:lnTo>
                    <a:lnTo>
                      <a:pt x="636509" y="702945"/>
                    </a:lnTo>
                    <a:lnTo>
                      <a:pt x="636509" y="770811"/>
                    </a:lnTo>
                    <a:lnTo>
                      <a:pt x="551498" y="770811"/>
                    </a:lnTo>
                    <a:lnTo>
                      <a:pt x="551498" y="705089"/>
                    </a:lnTo>
                    <a:lnTo>
                      <a:pt x="240745" y="396478"/>
                    </a:lnTo>
                    <a:lnTo>
                      <a:pt x="142161" y="396478"/>
                    </a:lnTo>
                    <a:lnTo>
                      <a:pt x="142161" y="144303"/>
                    </a:lnTo>
                    <a:lnTo>
                      <a:pt x="247174" y="144303"/>
                    </a:lnTo>
                    <a:lnTo>
                      <a:pt x="247174" y="200739"/>
                    </a:lnTo>
                    <a:lnTo>
                      <a:pt x="236458" y="205025"/>
                    </a:lnTo>
                    <a:lnTo>
                      <a:pt x="227171" y="212169"/>
                    </a:lnTo>
                    <a:lnTo>
                      <a:pt x="218599" y="220027"/>
                    </a:lnTo>
                    <a:lnTo>
                      <a:pt x="210741" y="228600"/>
                    </a:lnTo>
                    <a:lnTo>
                      <a:pt x="204311" y="239315"/>
                    </a:lnTo>
                    <a:lnTo>
                      <a:pt x="199311" y="251460"/>
                    </a:lnTo>
                    <a:lnTo>
                      <a:pt x="196453" y="263604"/>
                    </a:lnTo>
                    <a:lnTo>
                      <a:pt x="195025" y="277177"/>
                    </a:lnTo>
                    <a:lnTo>
                      <a:pt x="195739" y="285036"/>
                    </a:lnTo>
                    <a:lnTo>
                      <a:pt x="196453" y="292894"/>
                    </a:lnTo>
                    <a:lnTo>
                      <a:pt x="198596" y="300037"/>
                    </a:lnTo>
                    <a:lnTo>
                      <a:pt x="200740" y="307896"/>
                    </a:lnTo>
                    <a:lnTo>
                      <a:pt x="204311" y="315039"/>
                    </a:lnTo>
                    <a:lnTo>
                      <a:pt x="207883" y="321469"/>
                    </a:lnTo>
                    <a:lnTo>
                      <a:pt x="212884" y="327898"/>
                    </a:lnTo>
                    <a:lnTo>
                      <a:pt x="218599" y="333613"/>
                    </a:lnTo>
                    <a:lnTo>
                      <a:pt x="224314" y="339328"/>
                    </a:lnTo>
                    <a:lnTo>
                      <a:pt x="230029" y="343614"/>
                    </a:lnTo>
                    <a:lnTo>
                      <a:pt x="237173" y="347901"/>
                    </a:lnTo>
                    <a:lnTo>
                      <a:pt x="243602" y="350758"/>
                    </a:lnTo>
                    <a:lnTo>
                      <a:pt x="251461" y="353616"/>
                    </a:lnTo>
                    <a:lnTo>
                      <a:pt x="259319" y="355759"/>
                    </a:lnTo>
                    <a:lnTo>
                      <a:pt x="266463" y="356473"/>
                    </a:lnTo>
                    <a:lnTo>
                      <a:pt x="274321" y="357188"/>
                    </a:lnTo>
                    <a:lnTo>
                      <a:pt x="280750" y="357188"/>
                    </a:lnTo>
                    <a:lnTo>
                      <a:pt x="286465" y="356473"/>
                    </a:lnTo>
                    <a:lnTo>
                      <a:pt x="291466" y="355759"/>
                    </a:lnTo>
                    <a:lnTo>
                      <a:pt x="297181" y="354330"/>
                    </a:lnTo>
                    <a:lnTo>
                      <a:pt x="302181" y="352187"/>
                    </a:lnTo>
                    <a:lnTo>
                      <a:pt x="307896" y="350044"/>
                    </a:lnTo>
                    <a:lnTo>
                      <a:pt x="312183" y="347901"/>
                    </a:lnTo>
                    <a:lnTo>
                      <a:pt x="317183" y="345043"/>
                    </a:lnTo>
                    <a:lnTo>
                      <a:pt x="540068" y="567214"/>
                    </a:lnTo>
                    <a:lnTo>
                      <a:pt x="537925" y="507921"/>
                    </a:lnTo>
                    <a:lnTo>
                      <a:pt x="345044" y="315039"/>
                    </a:lnTo>
                    <a:lnTo>
                      <a:pt x="348616" y="306467"/>
                    </a:lnTo>
                    <a:lnTo>
                      <a:pt x="352188" y="296466"/>
                    </a:lnTo>
                    <a:lnTo>
                      <a:pt x="353616" y="287179"/>
                    </a:lnTo>
                    <a:lnTo>
                      <a:pt x="354331" y="277177"/>
                    </a:lnTo>
                    <a:lnTo>
                      <a:pt x="353616" y="268605"/>
                    </a:lnTo>
                    <a:lnTo>
                      <a:pt x="352902" y="261461"/>
                    </a:lnTo>
                    <a:lnTo>
                      <a:pt x="350759" y="253603"/>
                    </a:lnTo>
                    <a:lnTo>
                      <a:pt x="348616" y="246459"/>
                    </a:lnTo>
                    <a:lnTo>
                      <a:pt x="345044" y="239315"/>
                    </a:lnTo>
                    <a:lnTo>
                      <a:pt x="341472" y="232886"/>
                    </a:lnTo>
                    <a:lnTo>
                      <a:pt x="336471" y="226456"/>
                    </a:lnTo>
                    <a:lnTo>
                      <a:pt x="330756" y="220741"/>
                    </a:lnTo>
                    <a:lnTo>
                      <a:pt x="327185" y="217170"/>
                    </a:lnTo>
                    <a:lnTo>
                      <a:pt x="322898" y="213598"/>
                    </a:lnTo>
                    <a:lnTo>
                      <a:pt x="318612" y="210026"/>
                    </a:lnTo>
                    <a:lnTo>
                      <a:pt x="313611" y="207168"/>
                    </a:lnTo>
                    <a:lnTo>
                      <a:pt x="309325" y="205025"/>
                    </a:lnTo>
                    <a:lnTo>
                      <a:pt x="303610" y="202882"/>
                    </a:lnTo>
                    <a:lnTo>
                      <a:pt x="298610" y="201453"/>
                    </a:lnTo>
                    <a:lnTo>
                      <a:pt x="293609" y="200025"/>
                    </a:lnTo>
                    <a:lnTo>
                      <a:pt x="293609" y="144303"/>
                    </a:lnTo>
                    <a:close/>
                    <a:moveTo>
                      <a:pt x="55998" y="55998"/>
                    </a:moveTo>
                    <a:lnTo>
                      <a:pt x="55998" y="858402"/>
                    </a:lnTo>
                    <a:lnTo>
                      <a:pt x="858402" y="858402"/>
                    </a:lnTo>
                    <a:lnTo>
                      <a:pt x="858402" y="55998"/>
                    </a:lnTo>
                    <a:close/>
                    <a:moveTo>
                      <a:pt x="0" y="0"/>
                    </a:moveTo>
                    <a:lnTo>
                      <a:pt x="914400" y="0"/>
                    </a:lnTo>
                    <a:lnTo>
                      <a:pt x="914400" y="914400"/>
                    </a:lnTo>
                    <a:lnTo>
                      <a:pt x="0" y="91440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05441" tIns="52721" rIns="52721" bIns="105441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1053923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784" b="0" i="0" u="none" strike="noStrike" kern="0" cap="none" spc="-58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50" name="Group 22">
              <a:extLst>
                <a:ext uri="{FF2B5EF4-FFF2-40B4-BE49-F238E27FC236}">
                  <a16:creationId xmlns:a16="http://schemas.microsoft.com/office/drawing/2014/main" id="{2F42295F-9581-4D9C-A9E7-166A607E1F98}"/>
                </a:ext>
              </a:extLst>
            </p:cNvPr>
            <p:cNvGrpSpPr/>
            <p:nvPr/>
          </p:nvGrpSpPr>
          <p:grpSpPr>
            <a:xfrm>
              <a:off x="4702199" y="3405564"/>
              <a:ext cx="678182" cy="678182"/>
              <a:chOff x="1822857" y="3187789"/>
              <a:chExt cx="691781" cy="691781"/>
            </a:xfrm>
            <a:solidFill>
              <a:srgbClr val="002050"/>
            </a:solidFill>
          </p:grpSpPr>
          <p:sp>
            <p:nvSpPr>
              <p:cNvPr id="60" name="Rectangle 222">
                <a:extLst>
                  <a:ext uri="{FF2B5EF4-FFF2-40B4-BE49-F238E27FC236}">
                    <a16:creationId xmlns:a16="http://schemas.microsoft.com/office/drawing/2014/main" id="{6D9BFB7D-1C82-43E2-B14E-0213995B0791}"/>
                  </a:ext>
                </a:extLst>
              </p:cNvPr>
              <p:cNvSpPr/>
              <p:nvPr>
                <p:custDataLst>
                  <p:tags r:id="rId4"/>
                </p:custDataLst>
              </p:nvPr>
            </p:nvSpPr>
            <p:spPr bwMode="auto">
              <a:xfrm>
                <a:off x="1822857" y="3187789"/>
                <a:ext cx="691781" cy="691781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7232" tIns="44821" rIns="67232" bIns="44821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102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784" b="0" i="0" u="none" strike="noStrike" kern="0" cap="none" spc="0" normalizeH="0" baseline="0" noProof="0" dirty="0">
                    <a:ln>
                      <a:solidFill>
                        <a:srgbClr val="000000">
                          <a:alpha val="0"/>
                        </a:srgbClr>
                      </a:solidFill>
                    </a:ln>
                    <a:solidFill>
                      <a:srgbClr val="FFFFFF"/>
                    </a:solidFill>
                    <a:effectLst/>
                    <a:uLnTx/>
                    <a:uFillTx/>
                  </a:rPr>
                  <a:t>Video</a:t>
                </a:r>
                <a:endParaRPr kumimoji="0" lang="en-US" sz="784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61" name="Freeform 7">
                <a:extLst>
                  <a:ext uri="{FF2B5EF4-FFF2-40B4-BE49-F238E27FC236}">
                    <a16:creationId xmlns:a16="http://schemas.microsoft.com/office/drawing/2014/main" id="{01121A6A-8F07-432B-A0B7-3BEAC8AEAAF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019832" y="3275280"/>
                <a:ext cx="297830" cy="319992"/>
              </a:xfrm>
              <a:custGeom>
                <a:avLst/>
                <a:gdLst>
                  <a:gd name="T0" fmla="*/ 278 w 306"/>
                  <a:gd name="T1" fmla="*/ 15 h 329"/>
                  <a:gd name="T2" fmla="*/ 256 w 306"/>
                  <a:gd name="T3" fmla="*/ 22 h 329"/>
                  <a:gd name="T4" fmla="*/ 248 w 306"/>
                  <a:gd name="T5" fmla="*/ 0 h 329"/>
                  <a:gd name="T6" fmla="*/ 56 w 306"/>
                  <a:gd name="T7" fmla="*/ 15 h 329"/>
                  <a:gd name="T8" fmla="*/ 34 w 306"/>
                  <a:gd name="T9" fmla="*/ 22 h 329"/>
                  <a:gd name="T10" fmla="*/ 26 w 306"/>
                  <a:gd name="T11" fmla="*/ 0 h 329"/>
                  <a:gd name="T12" fmla="*/ 0 w 306"/>
                  <a:gd name="T13" fmla="*/ 329 h 329"/>
                  <a:gd name="T14" fmla="*/ 25 w 306"/>
                  <a:gd name="T15" fmla="*/ 314 h 329"/>
                  <a:gd name="T16" fmla="*/ 48 w 306"/>
                  <a:gd name="T17" fmla="*/ 306 h 329"/>
                  <a:gd name="T18" fmla="*/ 55 w 306"/>
                  <a:gd name="T19" fmla="*/ 329 h 329"/>
                  <a:gd name="T20" fmla="*/ 249 w 306"/>
                  <a:gd name="T21" fmla="*/ 314 h 329"/>
                  <a:gd name="T22" fmla="*/ 271 w 306"/>
                  <a:gd name="T23" fmla="*/ 306 h 329"/>
                  <a:gd name="T24" fmla="*/ 279 w 306"/>
                  <a:gd name="T25" fmla="*/ 329 h 329"/>
                  <a:gd name="T26" fmla="*/ 306 w 306"/>
                  <a:gd name="T27" fmla="*/ 0 h 329"/>
                  <a:gd name="T28" fmla="*/ 56 w 306"/>
                  <a:gd name="T29" fmla="*/ 250 h 329"/>
                  <a:gd name="T30" fmla="*/ 34 w 306"/>
                  <a:gd name="T31" fmla="*/ 258 h 329"/>
                  <a:gd name="T32" fmla="*/ 26 w 306"/>
                  <a:gd name="T33" fmla="*/ 236 h 329"/>
                  <a:gd name="T34" fmla="*/ 49 w 306"/>
                  <a:gd name="T35" fmla="*/ 228 h 329"/>
                  <a:gd name="T36" fmla="*/ 56 w 306"/>
                  <a:gd name="T37" fmla="*/ 250 h 329"/>
                  <a:gd name="T38" fmla="*/ 49 w 306"/>
                  <a:gd name="T39" fmla="*/ 179 h 329"/>
                  <a:gd name="T40" fmla="*/ 26 w 306"/>
                  <a:gd name="T41" fmla="*/ 172 h 329"/>
                  <a:gd name="T42" fmla="*/ 34 w 306"/>
                  <a:gd name="T43" fmla="*/ 150 h 329"/>
                  <a:gd name="T44" fmla="*/ 56 w 306"/>
                  <a:gd name="T45" fmla="*/ 157 h 329"/>
                  <a:gd name="T46" fmla="*/ 56 w 306"/>
                  <a:gd name="T47" fmla="*/ 93 h 329"/>
                  <a:gd name="T48" fmla="*/ 34 w 306"/>
                  <a:gd name="T49" fmla="*/ 101 h 329"/>
                  <a:gd name="T50" fmla="*/ 26 w 306"/>
                  <a:gd name="T51" fmla="*/ 79 h 329"/>
                  <a:gd name="T52" fmla="*/ 49 w 306"/>
                  <a:gd name="T53" fmla="*/ 71 h 329"/>
                  <a:gd name="T54" fmla="*/ 56 w 306"/>
                  <a:gd name="T55" fmla="*/ 93 h 329"/>
                  <a:gd name="T56" fmla="*/ 83 w 306"/>
                  <a:gd name="T57" fmla="*/ 295 h 329"/>
                  <a:gd name="T58" fmla="*/ 222 w 306"/>
                  <a:gd name="T59" fmla="*/ 183 h 329"/>
                  <a:gd name="T60" fmla="*/ 222 w 306"/>
                  <a:gd name="T61" fmla="*/ 146 h 329"/>
                  <a:gd name="T62" fmla="*/ 83 w 306"/>
                  <a:gd name="T63" fmla="*/ 34 h 329"/>
                  <a:gd name="T64" fmla="*/ 222 w 306"/>
                  <a:gd name="T65" fmla="*/ 146 h 329"/>
                  <a:gd name="T66" fmla="*/ 270 w 306"/>
                  <a:gd name="T67" fmla="*/ 258 h 329"/>
                  <a:gd name="T68" fmla="*/ 248 w 306"/>
                  <a:gd name="T69" fmla="*/ 250 h 329"/>
                  <a:gd name="T70" fmla="*/ 256 w 306"/>
                  <a:gd name="T71" fmla="*/ 228 h 329"/>
                  <a:gd name="T72" fmla="*/ 278 w 306"/>
                  <a:gd name="T73" fmla="*/ 236 h 329"/>
                  <a:gd name="T74" fmla="*/ 278 w 306"/>
                  <a:gd name="T75" fmla="*/ 172 h 329"/>
                  <a:gd name="T76" fmla="*/ 256 w 306"/>
                  <a:gd name="T77" fmla="*/ 179 h 329"/>
                  <a:gd name="T78" fmla="*/ 248 w 306"/>
                  <a:gd name="T79" fmla="*/ 157 h 329"/>
                  <a:gd name="T80" fmla="*/ 270 w 306"/>
                  <a:gd name="T81" fmla="*/ 150 h 329"/>
                  <a:gd name="T82" fmla="*/ 278 w 306"/>
                  <a:gd name="T83" fmla="*/ 172 h 329"/>
                  <a:gd name="T84" fmla="*/ 270 w 306"/>
                  <a:gd name="T85" fmla="*/ 101 h 329"/>
                  <a:gd name="T86" fmla="*/ 248 w 306"/>
                  <a:gd name="T87" fmla="*/ 93 h 329"/>
                  <a:gd name="T88" fmla="*/ 256 w 306"/>
                  <a:gd name="T89" fmla="*/ 71 h 329"/>
                  <a:gd name="T90" fmla="*/ 278 w 306"/>
                  <a:gd name="T91" fmla="*/ 79 h 3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306" h="329">
                    <a:moveTo>
                      <a:pt x="278" y="0"/>
                    </a:moveTo>
                    <a:cubicBezTo>
                      <a:pt x="278" y="15"/>
                      <a:pt x="278" y="15"/>
                      <a:pt x="278" y="15"/>
                    </a:cubicBezTo>
                    <a:cubicBezTo>
                      <a:pt x="278" y="19"/>
                      <a:pt x="275" y="22"/>
                      <a:pt x="270" y="22"/>
                    </a:cubicBezTo>
                    <a:cubicBezTo>
                      <a:pt x="256" y="22"/>
                      <a:pt x="256" y="22"/>
                      <a:pt x="256" y="22"/>
                    </a:cubicBezTo>
                    <a:cubicBezTo>
                      <a:pt x="252" y="22"/>
                      <a:pt x="248" y="19"/>
                      <a:pt x="248" y="15"/>
                    </a:cubicBezTo>
                    <a:cubicBezTo>
                      <a:pt x="248" y="0"/>
                      <a:pt x="248" y="0"/>
                      <a:pt x="248" y="0"/>
                    </a:cubicBezTo>
                    <a:cubicBezTo>
                      <a:pt x="56" y="0"/>
                      <a:pt x="56" y="0"/>
                      <a:pt x="56" y="0"/>
                    </a:cubicBezTo>
                    <a:cubicBezTo>
                      <a:pt x="56" y="15"/>
                      <a:pt x="56" y="15"/>
                      <a:pt x="56" y="15"/>
                    </a:cubicBezTo>
                    <a:cubicBezTo>
                      <a:pt x="56" y="19"/>
                      <a:pt x="53" y="22"/>
                      <a:pt x="49" y="22"/>
                    </a:cubicBezTo>
                    <a:cubicBezTo>
                      <a:pt x="34" y="22"/>
                      <a:pt x="34" y="22"/>
                      <a:pt x="34" y="22"/>
                    </a:cubicBezTo>
                    <a:cubicBezTo>
                      <a:pt x="30" y="22"/>
                      <a:pt x="26" y="19"/>
                      <a:pt x="26" y="15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329"/>
                      <a:pt x="0" y="329"/>
                      <a:pt x="0" y="329"/>
                    </a:cubicBezTo>
                    <a:cubicBezTo>
                      <a:pt x="25" y="329"/>
                      <a:pt x="25" y="329"/>
                      <a:pt x="25" y="329"/>
                    </a:cubicBezTo>
                    <a:cubicBezTo>
                      <a:pt x="25" y="314"/>
                      <a:pt x="25" y="314"/>
                      <a:pt x="25" y="314"/>
                    </a:cubicBezTo>
                    <a:cubicBezTo>
                      <a:pt x="25" y="310"/>
                      <a:pt x="29" y="306"/>
                      <a:pt x="33" y="306"/>
                    </a:cubicBezTo>
                    <a:cubicBezTo>
                      <a:pt x="48" y="306"/>
                      <a:pt x="48" y="306"/>
                      <a:pt x="48" y="306"/>
                    </a:cubicBezTo>
                    <a:cubicBezTo>
                      <a:pt x="52" y="306"/>
                      <a:pt x="55" y="310"/>
                      <a:pt x="55" y="314"/>
                    </a:cubicBezTo>
                    <a:cubicBezTo>
                      <a:pt x="55" y="329"/>
                      <a:pt x="55" y="329"/>
                      <a:pt x="55" y="329"/>
                    </a:cubicBezTo>
                    <a:cubicBezTo>
                      <a:pt x="249" y="329"/>
                      <a:pt x="249" y="329"/>
                      <a:pt x="249" y="329"/>
                    </a:cubicBezTo>
                    <a:cubicBezTo>
                      <a:pt x="249" y="314"/>
                      <a:pt x="249" y="314"/>
                      <a:pt x="249" y="314"/>
                    </a:cubicBezTo>
                    <a:cubicBezTo>
                      <a:pt x="249" y="310"/>
                      <a:pt x="253" y="306"/>
                      <a:pt x="257" y="306"/>
                    </a:cubicBezTo>
                    <a:cubicBezTo>
                      <a:pt x="271" y="306"/>
                      <a:pt x="271" y="306"/>
                      <a:pt x="271" y="306"/>
                    </a:cubicBezTo>
                    <a:cubicBezTo>
                      <a:pt x="276" y="306"/>
                      <a:pt x="279" y="310"/>
                      <a:pt x="279" y="314"/>
                    </a:cubicBezTo>
                    <a:cubicBezTo>
                      <a:pt x="279" y="329"/>
                      <a:pt x="279" y="329"/>
                      <a:pt x="279" y="329"/>
                    </a:cubicBezTo>
                    <a:cubicBezTo>
                      <a:pt x="306" y="329"/>
                      <a:pt x="306" y="329"/>
                      <a:pt x="306" y="329"/>
                    </a:cubicBezTo>
                    <a:cubicBezTo>
                      <a:pt x="306" y="0"/>
                      <a:pt x="306" y="0"/>
                      <a:pt x="306" y="0"/>
                    </a:cubicBezTo>
                    <a:lnTo>
                      <a:pt x="278" y="0"/>
                    </a:lnTo>
                    <a:close/>
                    <a:moveTo>
                      <a:pt x="56" y="250"/>
                    </a:moveTo>
                    <a:cubicBezTo>
                      <a:pt x="56" y="254"/>
                      <a:pt x="53" y="258"/>
                      <a:pt x="49" y="258"/>
                    </a:cubicBezTo>
                    <a:cubicBezTo>
                      <a:pt x="34" y="258"/>
                      <a:pt x="34" y="258"/>
                      <a:pt x="34" y="258"/>
                    </a:cubicBezTo>
                    <a:cubicBezTo>
                      <a:pt x="30" y="258"/>
                      <a:pt x="26" y="254"/>
                      <a:pt x="26" y="250"/>
                    </a:cubicBezTo>
                    <a:cubicBezTo>
                      <a:pt x="26" y="236"/>
                      <a:pt x="26" y="236"/>
                      <a:pt x="26" y="236"/>
                    </a:cubicBezTo>
                    <a:cubicBezTo>
                      <a:pt x="26" y="231"/>
                      <a:pt x="30" y="228"/>
                      <a:pt x="34" y="228"/>
                    </a:cubicBezTo>
                    <a:cubicBezTo>
                      <a:pt x="49" y="228"/>
                      <a:pt x="49" y="228"/>
                      <a:pt x="49" y="228"/>
                    </a:cubicBezTo>
                    <a:cubicBezTo>
                      <a:pt x="53" y="228"/>
                      <a:pt x="56" y="231"/>
                      <a:pt x="56" y="236"/>
                    </a:cubicBezTo>
                    <a:lnTo>
                      <a:pt x="56" y="250"/>
                    </a:lnTo>
                    <a:close/>
                    <a:moveTo>
                      <a:pt x="56" y="172"/>
                    </a:moveTo>
                    <a:cubicBezTo>
                      <a:pt x="56" y="176"/>
                      <a:pt x="53" y="179"/>
                      <a:pt x="49" y="179"/>
                    </a:cubicBezTo>
                    <a:cubicBezTo>
                      <a:pt x="34" y="179"/>
                      <a:pt x="34" y="179"/>
                      <a:pt x="34" y="179"/>
                    </a:cubicBezTo>
                    <a:cubicBezTo>
                      <a:pt x="30" y="179"/>
                      <a:pt x="26" y="176"/>
                      <a:pt x="26" y="172"/>
                    </a:cubicBezTo>
                    <a:cubicBezTo>
                      <a:pt x="26" y="157"/>
                      <a:pt x="26" y="157"/>
                      <a:pt x="26" y="157"/>
                    </a:cubicBezTo>
                    <a:cubicBezTo>
                      <a:pt x="26" y="153"/>
                      <a:pt x="30" y="150"/>
                      <a:pt x="34" y="150"/>
                    </a:cubicBezTo>
                    <a:cubicBezTo>
                      <a:pt x="49" y="150"/>
                      <a:pt x="49" y="150"/>
                      <a:pt x="49" y="150"/>
                    </a:cubicBezTo>
                    <a:cubicBezTo>
                      <a:pt x="53" y="150"/>
                      <a:pt x="56" y="153"/>
                      <a:pt x="56" y="157"/>
                    </a:cubicBezTo>
                    <a:lnTo>
                      <a:pt x="56" y="172"/>
                    </a:lnTo>
                    <a:close/>
                    <a:moveTo>
                      <a:pt x="56" y="93"/>
                    </a:moveTo>
                    <a:cubicBezTo>
                      <a:pt x="56" y="97"/>
                      <a:pt x="53" y="101"/>
                      <a:pt x="49" y="101"/>
                    </a:cubicBezTo>
                    <a:cubicBezTo>
                      <a:pt x="34" y="101"/>
                      <a:pt x="34" y="101"/>
                      <a:pt x="34" y="101"/>
                    </a:cubicBezTo>
                    <a:cubicBezTo>
                      <a:pt x="30" y="101"/>
                      <a:pt x="26" y="97"/>
                      <a:pt x="26" y="93"/>
                    </a:cubicBezTo>
                    <a:cubicBezTo>
                      <a:pt x="26" y="79"/>
                      <a:pt x="26" y="79"/>
                      <a:pt x="26" y="79"/>
                    </a:cubicBezTo>
                    <a:cubicBezTo>
                      <a:pt x="26" y="74"/>
                      <a:pt x="30" y="71"/>
                      <a:pt x="34" y="71"/>
                    </a:cubicBezTo>
                    <a:cubicBezTo>
                      <a:pt x="49" y="71"/>
                      <a:pt x="49" y="71"/>
                      <a:pt x="49" y="71"/>
                    </a:cubicBezTo>
                    <a:cubicBezTo>
                      <a:pt x="53" y="71"/>
                      <a:pt x="56" y="74"/>
                      <a:pt x="56" y="79"/>
                    </a:cubicBezTo>
                    <a:lnTo>
                      <a:pt x="56" y="93"/>
                    </a:lnTo>
                    <a:close/>
                    <a:moveTo>
                      <a:pt x="222" y="295"/>
                    </a:moveTo>
                    <a:cubicBezTo>
                      <a:pt x="83" y="295"/>
                      <a:pt x="83" y="295"/>
                      <a:pt x="83" y="295"/>
                    </a:cubicBezTo>
                    <a:cubicBezTo>
                      <a:pt x="83" y="183"/>
                      <a:pt x="83" y="183"/>
                      <a:pt x="83" y="183"/>
                    </a:cubicBezTo>
                    <a:cubicBezTo>
                      <a:pt x="222" y="183"/>
                      <a:pt x="222" y="183"/>
                      <a:pt x="222" y="183"/>
                    </a:cubicBezTo>
                    <a:lnTo>
                      <a:pt x="222" y="295"/>
                    </a:lnTo>
                    <a:close/>
                    <a:moveTo>
                      <a:pt x="222" y="146"/>
                    </a:moveTo>
                    <a:cubicBezTo>
                      <a:pt x="83" y="146"/>
                      <a:pt x="83" y="146"/>
                      <a:pt x="83" y="146"/>
                    </a:cubicBezTo>
                    <a:cubicBezTo>
                      <a:pt x="83" y="34"/>
                      <a:pt x="83" y="34"/>
                      <a:pt x="83" y="34"/>
                    </a:cubicBezTo>
                    <a:cubicBezTo>
                      <a:pt x="222" y="34"/>
                      <a:pt x="222" y="34"/>
                      <a:pt x="222" y="34"/>
                    </a:cubicBezTo>
                    <a:lnTo>
                      <a:pt x="222" y="146"/>
                    </a:lnTo>
                    <a:close/>
                    <a:moveTo>
                      <a:pt x="278" y="250"/>
                    </a:moveTo>
                    <a:cubicBezTo>
                      <a:pt x="278" y="254"/>
                      <a:pt x="275" y="258"/>
                      <a:pt x="270" y="258"/>
                    </a:cubicBezTo>
                    <a:cubicBezTo>
                      <a:pt x="256" y="258"/>
                      <a:pt x="256" y="258"/>
                      <a:pt x="256" y="258"/>
                    </a:cubicBezTo>
                    <a:cubicBezTo>
                      <a:pt x="252" y="258"/>
                      <a:pt x="248" y="254"/>
                      <a:pt x="248" y="250"/>
                    </a:cubicBezTo>
                    <a:cubicBezTo>
                      <a:pt x="248" y="236"/>
                      <a:pt x="248" y="236"/>
                      <a:pt x="248" y="236"/>
                    </a:cubicBezTo>
                    <a:cubicBezTo>
                      <a:pt x="248" y="231"/>
                      <a:pt x="252" y="228"/>
                      <a:pt x="256" y="228"/>
                    </a:cubicBezTo>
                    <a:cubicBezTo>
                      <a:pt x="270" y="228"/>
                      <a:pt x="270" y="228"/>
                      <a:pt x="270" y="228"/>
                    </a:cubicBezTo>
                    <a:cubicBezTo>
                      <a:pt x="275" y="228"/>
                      <a:pt x="278" y="231"/>
                      <a:pt x="278" y="236"/>
                    </a:cubicBezTo>
                    <a:lnTo>
                      <a:pt x="278" y="250"/>
                    </a:lnTo>
                    <a:close/>
                    <a:moveTo>
                      <a:pt x="278" y="172"/>
                    </a:moveTo>
                    <a:cubicBezTo>
                      <a:pt x="278" y="176"/>
                      <a:pt x="275" y="179"/>
                      <a:pt x="270" y="179"/>
                    </a:cubicBezTo>
                    <a:cubicBezTo>
                      <a:pt x="256" y="179"/>
                      <a:pt x="256" y="179"/>
                      <a:pt x="256" y="179"/>
                    </a:cubicBezTo>
                    <a:cubicBezTo>
                      <a:pt x="252" y="179"/>
                      <a:pt x="248" y="176"/>
                      <a:pt x="248" y="172"/>
                    </a:cubicBezTo>
                    <a:cubicBezTo>
                      <a:pt x="248" y="157"/>
                      <a:pt x="248" y="157"/>
                      <a:pt x="248" y="157"/>
                    </a:cubicBezTo>
                    <a:cubicBezTo>
                      <a:pt x="248" y="153"/>
                      <a:pt x="252" y="150"/>
                      <a:pt x="256" y="150"/>
                    </a:cubicBezTo>
                    <a:cubicBezTo>
                      <a:pt x="270" y="150"/>
                      <a:pt x="270" y="150"/>
                      <a:pt x="270" y="150"/>
                    </a:cubicBezTo>
                    <a:cubicBezTo>
                      <a:pt x="275" y="150"/>
                      <a:pt x="278" y="153"/>
                      <a:pt x="278" y="157"/>
                    </a:cubicBezTo>
                    <a:lnTo>
                      <a:pt x="278" y="172"/>
                    </a:lnTo>
                    <a:close/>
                    <a:moveTo>
                      <a:pt x="278" y="93"/>
                    </a:moveTo>
                    <a:cubicBezTo>
                      <a:pt x="278" y="97"/>
                      <a:pt x="275" y="101"/>
                      <a:pt x="270" y="101"/>
                    </a:cubicBezTo>
                    <a:cubicBezTo>
                      <a:pt x="256" y="101"/>
                      <a:pt x="256" y="101"/>
                      <a:pt x="256" y="101"/>
                    </a:cubicBezTo>
                    <a:cubicBezTo>
                      <a:pt x="252" y="101"/>
                      <a:pt x="248" y="97"/>
                      <a:pt x="248" y="93"/>
                    </a:cubicBezTo>
                    <a:cubicBezTo>
                      <a:pt x="248" y="79"/>
                      <a:pt x="248" y="79"/>
                      <a:pt x="248" y="79"/>
                    </a:cubicBezTo>
                    <a:cubicBezTo>
                      <a:pt x="248" y="74"/>
                      <a:pt x="252" y="71"/>
                      <a:pt x="256" y="71"/>
                    </a:cubicBezTo>
                    <a:cubicBezTo>
                      <a:pt x="270" y="71"/>
                      <a:pt x="270" y="71"/>
                      <a:pt x="270" y="71"/>
                    </a:cubicBezTo>
                    <a:cubicBezTo>
                      <a:pt x="275" y="71"/>
                      <a:pt x="278" y="74"/>
                      <a:pt x="278" y="79"/>
                    </a:cubicBezTo>
                    <a:lnTo>
                      <a:pt x="278" y="93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vert="horz" wrap="square" lIns="89639" tIns="44819" rIns="89639" bIns="44819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80674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784" b="0" i="0" u="none" strike="noStrike" kern="0" cap="none" spc="-132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Light" pitchFamily="34" charset="0"/>
                </a:endParaRPr>
              </a:p>
            </p:txBody>
          </p:sp>
        </p:grpSp>
        <p:grpSp>
          <p:nvGrpSpPr>
            <p:cNvPr id="51" name="Group 17">
              <a:extLst>
                <a:ext uri="{FF2B5EF4-FFF2-40B4-BE49-F238E27FC236}">
                  <a16:creationId xmlns:a16="http://schemas.microsoft.com/office/drawing/2014/main" id="{012D3011-13A9-4538-8677-461279C437A3}"/>
                </a:ext>
              </a:extLst>
            </p:cNvPr>
            <p:cNvGrpSpPr/>
            <p:nvPr/>
          </p:nvGrpSpPr>
          <p:grpSpPr>
            <a:xfrm>
              <a:off x="2868563" y="3871746"/>
              <a:ext cx="678182" cy="678182"/>
              <a:chOff x="370109" y="3187789"/>
              <a:chExt cx="691781" cy="691781"/>
            </a:xfrm>
            <a:solidFill>
              <a:srgbClr val="002050"/>
            </a:solidFill>
          </p:grpSpPr>
          <p:sp>
            <p:nvSpPr>
              <p:cNvPr id="58" name="Rectangle 13">
                <a:extLst>
                  <a:ext uri="{FF2B5EF4-FFF2-40B4-BE49-F238E27FC236}">
                    <a16:creationId xmlns:a16="http://schemas.microsoft.com/office/drawing/2014/main" id="{A60EAFD4-7846-4F43-B690-64CDE4EA501C}"/>
                  </a:ext>
                </a:extLst>
              </p:cNvPr>
              <p:cNvSpPr/>
              <p:nvPr>
                <p:custDataLst>
                  <p:tags r:id="rId3"/>
                </p:custDataLst>
              </p:nvPr>
            </p:nvSpPr>
            <p:spPr bwMode="auto">
              <a:xfrm>
                <a:off x="370109" y="3187789"/>
                <a:ext cx="691781" cy="691781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7232" tIns="44821" rIns="67232" bIns="44821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3963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784" b="0" i="0" u="none" strike="noStrike" kern="0" cap="none" spc="0" normalizeH="0" baseline="0" noProof="0" dirty="0">
                    <a:ln>
                      <a:solidFill>
                        <a:srgbClr val="000000">
                          <a:alpha val="0"/>
                        </a:srgbClr>
                      </a:solidFill>
                    </a:ln>
                    <a:solidFill>
                      <a:srgbClr val="FFFFFF"/>
                    </a:solidFill>
                    <a:effectLst/>
                    <a:uLnTx/>
                    <a:uFillTx/>
                  </a:rPr>
                  <a:t>LOB applications</a:t>
                </a:r>
              </a:p>
            </p:txBody>
          </p:sp>
          <p:sp>
            <p:nvSpPr>
              <p:cNvPr id="59" name="Donut 59">
                <a:extLst>
                  <a:ext uri="{FF2B5EF4-FFF2-40B4-BE49-F238E27FC236}">
                    <a16:creationId xmlns:a16="http://schemas.microsoft.com/office/drawing/2014/main" id="{60964B49-4A1C-4627-B757-F9031893E44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87672" y="3258426"/>
                <a:ext cx="256656" cy="276958"/>
              </a:xfrm>
              <a:custGeom>
                <a:avLst/>
                <a:gdLst/>
                <a:ahLst/>
                <a:cxnLst/>
                <a:rect l="l" t="t" r="r" b="b"/>
                <a:pathLst>
                  <a:path w="1872166" h="2020785">
                    <a:moveTo>
                      <a:pt x="930606" y="1257014"/>
                    </a:moveTo>
                    <a:cubicBezTo>
                      <a:pt x="968577" y="1257014"/>
                      <a:pt x="999359" y="1287795"/>
                      <a:pt x="999359" y="1325766"/>
                    </a:cubicBezTo>
                    <a:cubicBezTo>
                      <a:pt x="999359" y="1363737"/>
                      <a:pt x="968577" y="1394519"/>
                      <a:pt x="930606" y="1394519"/>
                    </a:cubicBezTo>
                    <a:cubicBezTo>
                      <a:pt x="892635" y="1394519"/>
                      <a:pt x="861853" y="1363737"/>
                      <a:pt x="861853" y="1325766"/>
                    </a:cubicBezTo>
                    <a:cubicBezTo>
                      <a:pt x="861853" y="1287795"/>
                      <a:pt x="892635" y="1257014"/>
                      <a:pt x="930606" y="1257014"/>
                    </a:cubicBezTo>
                    <a:close/>
                    <a:moveTo>
                      <a:pt x="930606" y="1188261"/>
                    </a:moveTo>
                    <a:cubicBezTo>
                      <a:pt x="854664" y="1188261"/>
                      <a:pt x="793100" y="1249824"/>
                      <a:pt x="793100" y="1325766"/>
                    </a:cubicBezTo>
                    <a:cubicBezTo>
                      <a:pt x="793100" y="1401709"/>
                      <a:pt x="854664" y="1463272"/>
                      <a:pt x="930606" y="1463272"/>
                    </a:cubicBezTo>
                    <a:cubicBezTo>
                      <a:pt x="1006548" y="1463272"/>
                      <a:pt x="1068111" y="1401709"/>
                      <a:pt x="1068111" y="1325766"/>
                    </a:cubicBezTo>
                    <a:cubicBezTo>
                      <a:pt x="1068111" y="1249824"/>
                      <a:pt x="1006548" y="1188261"/>
                      <a:pt x="930606" y="1188261"/>
                    </a:cubicBezTo>
                    <a:close/>
                    <a:moveTo>
                      <a:pt x="971250" y="956702"/>
                    </a:moveTo>
                    <a:lnTo>
                      <a:pt x="986880" y="1028990"/>
                    </a:lnTo>
                    <a:lnTo>
                      <a:pt x="1061122" y="1054389"/>
                    </a:lnTo>
                    <a:lnTo>
                      <a:pt x="1106057" y="1005545"/>
                    </a:lnTo>
                    <a:lnTo>
                      <a:pt x="1174438" y="1052435"/>
                    </a:lnTo>
                    <a:lnTo>
                      <a:pt x="1149040" y="1120816"/>
                    </a:lnTo>
                    <a:lnTo>
                      <a:pt x="1186160" y="1175520"/>
                    </a:lnTo>
                    <a:lnTo>
                      <a:pt x="1262356" y="1175520"/>
                    </a:lnTo>
                    <a:lnTo>
                      <a:pt x="1285801" y="1261484"/>
                    </a:lnTo>
                    <a:lnTo>
                      <a:pt x="1233050" y="1302513"/>
                    </a:lnTo>
                    <a:lnTo>
                      <a:pt x="1233050" y="1366986"/>
                    </a:lnTo>
                    <a:lnTo>
                      <a:pt x="1281894" y="1411922"/>
                    </a:lnTo>
                    <a:lnTo>
                      <a:pt x="1264310" y="1490071"/>
                    </a:lnTo>
                    <a:lnTo>
                      <a:pt x="1180299" y="1492025"/>
                    </a:lnTo>
                    <a:lnTo>
                      <a:pt x="1150993" y="1538914"/>
                    </a:lnTo>
                    <a:lnTo>
                      <a:pt x="1168577" y="1611202"/>
                    </a:lnTo>
                    <a:lnTo>
                      <a:pt x="1106057" y="1658092"/>
                    </a:lnTo>
                    <a:lnTo>
                      <a:pt x="1049399" y="1613156"/>
                    </a:lnTo>
                    <a:lnTo>
                      <a:pt x="986880" y="1640508"/>
                    </a:lnTo>
                    <a:lnTo>
                      <a:pt x="973203" y="1708889"/>
                    </a:lnTo>
                    <a:lnTo>
                      <a:pt x="893100" y="1716704"/>
                    </a:lnTo>
                    <a:lnTo>
                      <a:pt x="873563" y="1632694"/>
                    </a:lnTo>
                    <a:lnTo>
                      <a:pt x="809090" y="1613156"/>
                    </a:lnTo>
                    <a:lnTo>
                      <a:pt x="754385" y="1658092"/>
                    </a:lnTo>
                    <a:lnTo>
                      <a:pt x="699681" y="1609249"/>
                    </a:lnTo>
                    <a:lnTo>
                      <a:pt x="719218" y="1544776"/>
                    </a:lnTo>
                    <a:lnTo>
                      <a:pt x="678190" y="1490071"/>
                    </a:lnTo>
                    <a:lnTo>
                      <a:pt x="601994" y="1488117"/>
                    </a:lnTo>
                    <a:lnTo>
                      <a:pt x="586364" y="1411922"/>
                    </a:lnTo>
                    <a:lnTo>
                      <a:pt x="646930" y="1380662"/>
                    </a:lnTo>
                    <a:lnTo>
                      <a:pt x="644976" y="1304466"/>
                    </a:lnTo>
                    <a:lnTo>
                      <a:pt x="586364" y="1255623"/>
                    </a:lnTo>
                    <a:lnTo>
                      <a:pt x="607855" y="1183335"/>
                    </a:lnTo>
                    <a:lnTo>
                      <a:pt x="680143" y="1185289"/>
                    </a:lnTo>
                    <a:lnTo>
                      <a:pt x="721172" y="1140353"/>
                    </a:lnTo>
                    <a:lnTo>
                      <a:pt x="695773" y="1052435"/>
                    </a:lnTo>
                    <a:lnTo>
                      <a:pt x="752431" y="1007499"/>
                    </a:lnTo>
                    <a:lnTo>
                      <a:pt x="818858" y="1052435"/>
                    </a:lnTo>
                    <a:lnTo>
                      <a:pt x="873563" y="1032898"/>
                    </a:lnTo>
                    <a:lnTo>
                      <a:pt x="895054" y="958656"/>
                    </a:lnTo>
                    <a:close/>
                    <a:moveTo>
                      <a:pt x="966353" y="561544"/>
                    </a:moveTo>
                    <a:lnTo>
                      <a:pt x="1484176" y="561544"/>
                    </a:lnTo>
                    <a:cubicBezTo>
                      <a:pt x="1519876" y="561544"/>
                      <a:pt x="1548815" y="590484"/>
                      <a:pt x="1548815" y="626184"/>
                    </a:cubicBezTo>
                    <a:cubicBezTo>
                      <a:pt x="1548815" y="661883"/>
                      <a:pt x="1519875" y="690823"/>
                      <a:pt x="1484175" y="690823"/>
                    </a:cubicBezTo>
                    <a:lnTo>
                      <a:pt x="966353" y="690822"/>
                    </a:lnTo>
                    <a:cubicBezTo>
                      <a:pt x="930653" y="690822"/>
                      <a:pt x="901714" y="661883"/>
                      <a:pt x="901714" y="626184"/>
                    </a:cubicBezTo>
                    <a:cubicBezTo>
                      <a:pt x="901714" y="590484"/>
                      <a:pt x="930653" y="561544"/>
                      <a:pt x="966353" y="561544"/>
                    </a:cubicBezTo>
                    <a:close/>
                    <a:moveTo>
                      <a:pt x="590322" y="106687"/>
                    </a:moveTo>
                    <a:cubicBezTo>
                      <a:pt x="590332" y="226008"/>
                      <a:pt x="591688" y="375662"/>
                      <a:pt x="590317" y="464513"/>
                    </a:cubicBezTo>
                    <a:cubicBezTo>
                      <a:pt x="588940" y="553814"/>
                      <a:pt x="569467" y="576664"/>
                      <a:pt x="482849" y="576882"/>
                    </a:cubicBezTo>
                    <a:lnTo>
                      <a:pt x="101828" y="577428"/>
                    </a:lnTo>
                    <a:cubicBezTo>
                      <a:pt x="94937" y="958413"/>
                      <a:pt x="101760" y="1616638"/>
                      <a:pt x="104708" y="1753748"/>
                    </a:cubicBezTo>
                    <a:cubicBezTo>
                      <a:pt x="107681" y="1892031"/>
                      <a:pt x="168011" y="1914803"/>
                      <a:pt x="277215" y="1914081"/>
                    </a:cubicBezTo>
                    <a:lnTo>
                      <a:pt x="1773325" y="1910255"/>
                    </a:lnTo>
                    <a:cubicBezTo>
                      <a:pt x="1759000" y="1375795"/>
                      <a:pt x="1765208" y="446089"/>
                      <a:pt x="1768691" y="339408"/>
                    </a:cubicBezTo>
                    <a:cubicBezTo>
                      <a:pt x="1772174" y="232725"/>
                      <a:pt x="1746468" y="112940"/>
                      <a:pt x="1588386" y="110513"/>
                    </a:cubicBezTo>
                    <a:cubicBezTo>
                      <a:pt x="1430337" y="108086"/>
                      <a:pt x="851841" y="106688"/>
                      <a:pt x="590322" y="106687"/>
                    </a:cubicBezTo>
                    <a:close/>
                    <a:moveTo>
                      <a:pt x="549320" y="0"/>
                    </a:moveTo>
                    <a:cubicBezTo>
                      <a:pt x="841627" y="0"/>
                      <a:pt x="1488650" y="1563"/>
                      <a:pt x="1665394" y="4277"/>
                    </a:cubicBezTo>
                    <a:cubicBezTo>
                      <a:pt x="1842137" y="6992"/>
                      <a:pt x="1870878" y="140918"/>
                      <a:pt x="1866984" y="260194"/>
                    </a:cubicBezTo>
                    <a:cubicBezTo>
                      <a:pt x="1863090" y="379470"/>
                      <a:pt x="1856150" y="1418933"/>
                      <a:pt x="1872166" y="2016489"/>
                    </a:cubicBezTo>
                    <a:lnTo>
                      <a:pt x="199432" y="2020767"/>
                    </a:lnTo>
                    <a:cubicBezTo>
                      <a:pt x="77336" y="2021574"/>
                      <a:pt x="9884" y="1996114"/>
                      <a:pt x="6560" y="1841505"/>
                    </a:cubicBezTo>
                    <a:cubicBezTo>
                      <a:pt x="3235" y="1686896"/>
                      <a:pt x="-4497" y="939636"/>
                      <a:pt x="3513" y="515446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89642" tIns="44821" rIns="44821" bIns="89642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896091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784" b="0" i="0" u="none" strike="noStrike" kern="0" cap="none" spc="-49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52" name="Group 18">
              <a:extLst>
                <a:ext uri="{FF2B5EF4-FFF2-40B4-BE49-F238E27FC236}">
                  <a16:creationId xmlns:a16="http://schemas.microsoft.com/office/drawing/2014/main" id="{875A1A83-A0BA-49B3-98B4-E4F7E35C9E2D}"/>
                </a:ext>
              </a:extLst>
            </p:cNvPr>
            <p:cNvGrpSpPr/>
            <p:nvPr/>
          </p:nvGrpSpPr>
          <p:grpSpPr>
            <a:xfrm>
              <a:off x="3791707" y="3996693"/>
              <a:ext cx="678182" cy="678182"/>
              <a:chOff x="1103397" y="2464452"/>
              <a:chExt cx="691781" cy="691781"/>
            </a:xfrm>
            <a:solidFill>
              <a:srgbClr val="002050"/>
            </a:solidFill>
          </p:grpSpPr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73C4E3D7-1D92-47D6-AA2E-D628CEEFEA49}"/>
                  </a:ext>
                </a:extLst>
              </p:cNvPr>
              <p:cNvSpPr/>
              <p:nvPr>
                <p:custDataLst>
                  <p:tags r:id="rId2"/>
                </p:custDataLst>
              </p:nvPr>
            </p:nvSpPr>
            <p:spPr bwMode="auto">
              <a:xfrm>
                <a:off x="1103397" y="2464452"/>
                <a:ext cx="691781" cy="691781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7232" tIns="44821" rIns="67232" bIns="44821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102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784" b="0" i="0" u="none" strike="noStrike" kern="0" cap="none" spc="0" normalizeH="0" baseline="0" noProof="0" dirty="0">
                    <a:ln>
                      <a:solidFill>
                        <a:srgbClr val="000000">
                          <a:alpha val="0"/>
                        </a:srgbClr>
                      </a:solidFill>
                    </a:ln>
                    <a:solidFill>
                      <a:srgbClr val="FFFFFF"/>
                    </a:solidFill>
                    <a:effectLst/>
                    <a:uLnTx/>
                    <a:uFillTx/>
                  </a:rPr>
                  <a:t>Web</a:t>
                </a:r>
                <a:endParaRPr kumimoji="0" lang="en-US" sz="784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57" name="Rounded Rectangle 18">
                <a:extLst>
                  <a:ext uri="{FF2B5EF4-FFF2-40B4-BE49-F238E27FC236}">
                    <a16:creationId xmlns:a16="http://schemas.microsoft.com/office/drawing/2014/main" id="{8F72C633-AA73-4074-98AD-74C08D501D54}"/>
                  </a:ext>
                </a:extLst>
              </p:cNvPr>
              <p:cNvSpPr/>
              <p:nvPr/>
            </p:nvSpPr>
            <p:spPr bwMode="auto">
              <a:xfrm>
                <a:off x="1331186" y="2561849"/>
                <a:ext cx="236204" cy="243353"/>
              </a:xfrm>
              <a:custGeom>
                <a:avLst/>
                <a:gdLst/>
                <a:ahLst/>
                <a:cxnLst/>
                <a:rect l="l" t="t" r="r" b="b"/>
                <a:pathLst>
                  <a:path w="759909" h="783113">
                    <a:moveTo>
                      <a:pt x="428313" y="198314"/>
                    </a:moveTo>
                    <a:cubicBezTo>
                      <a:pt x="508468" y="198313"/>
                      <a:pt x="573445" y="263292"/>
                      <a:pt x="573446" y="343446"/>
                    </a:cubicBezTo>
                    <a:cubicBezTo>
                      <a:pt x="573445" y="423600"/>
                      <a:pt x="508468" y="488578"/>
                      <a:pt x="428313" y="488578"/>
                    </a:cubicBezTo>
                    <a:cubicBezTo>
                      <a:pt x="348160" y="488577"/>
                      <a:pt x="283181" y="423600"/>
                      <a:pt x="283181" y="343446"/>
                    </a:cubicBezTo>
                    <a:cubicBezTo>
                      <a:pt x="283182" y="263291"/>
                      <a:pt x="348159" y="198314"/>
                      <a:pt x="428313" y="198314"/>
                    </a:cubicBezTo>
                    <a:close/>
                    <a:moveTo>
                      <a:pt x="428313" y="131753"/>
                    </a:moveTo>
                    <a:cubicBezTo>
                      <a:pt x="311398" y="131753"/>
                      <a:pt x="216620" y="226531"/>
                      <a:pt x="216620" y="343446"/>
                    </a:cubicBezTo>
                    <a:cubicBezTo>
                      <a:pt x="216620" y="384187"/>
                      <a:pt x="228129" y="422239"/>
                      <a:pt x="251266" y="452558"/>
                    </a:cubicBezTo>
                    <a:lnTo>
                      <a:pt x="128069" y="575549"/>
                    </a:lnTo>
                    <a:cubicBezTo>
                      <a:pt x="109922" y="593667"/>
                      <a:pt x="109898" y="623064"/>
                      <a:pt x="128015" y="641211"/>
                    </a:cubicBezTo>
                    <a:cubicBezTo>
                      <a:pt x="146132" y="659359"/>
                      <a:pt x="175529" y="659383"/>
                      <a:pt x="193677" y="641266"/>
                    </a:cubicBezTo>
                    <a:lnTo>
                      <a:pt x="316485" y="518662"/>
                    </a:lnTo>
                    <a:cubicBezTo>
                      <a:pt x="347293" y="542946"/>
                      <a:pt x="386379" y="555139"/>
                      <a:pt x="428313" y="555138"/>
                    </a:cubicBezTo>
                    <a:cubicBezTo>
                      <a:pt x="545229" y="555139"/>
                      <a:pt x="640006" y="460361"/>
                      <a:pt x="640007" y="343445"/>
                    </a:cubicBezTo>
                    <a:cubicBezTo>
                      <a:pt x="640006" y="226531"/>
                      <a:pt x="545229" y="131753"/>
                      <a:pt x="428313" y="131753"/>
                    </a:cubicBezTo>
                    <a:close/>
                    <a:moveTo>
                      <a:pt x="126654" y="0"/>
                    </a:moveTo>
                    <a:lnTo>
                      <a:pt x="633255" y="0"/>
                    </a:lnTo>
                    <a:cubicBezTo>
                      <a:pt x="703204" y="0"/>
                      <a:pt x="759909" y="56705"/>
                      <a:pt x="759909" y="126654"/>
                    </a:cubicBezTo>
                    <a:lnTo>
                      <a:pt x="759909" y="656459"/>
                    </a:lnTo>
                    <a:cubicBezTo>
                      <a:pt x="759909" y="726408"/>
                      <a:pt x="703204" y="783113"/>
                      <a:pt x="633255" y="783113"/>
                    </a:cubicBezTo>
                    <a:lnTo>
                      <a:pt x="126654" y="783113"/>
                    </a:lnTo>
                    <a:cubicBezTo>
                      <a:pt x="56705" y="783113"/>
                      <a:pt x="0" y="726408"/>
                      <a:pt x="0" y="656459"/>
                    </a:cubicBezTo>
                    <a:lnTo>
                      <a:pt x="0" y="126654"/>
                    </a:lnTo>
                    <a:cubicBezTo>
                      <a:pt x="0" y="56705"/>
                      <a:pt x="56705" y="0"/>
                      <a:pt x="126654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89642" tIns="44821" rIns="44821" bIns="89642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896091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784" b="0" i="0" u="none" strike="noStrike" kern="0" cap="none" spc="-49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53" name="Group 20">
              <a:extLst>
                <a:ext uri="{FF2B5EF4-FFF2-40B4-BE49-F238E27FC236}">
                  <a16:creationId xmlns:a16="http://schemas.microsoft.com/office/drawing/2014/main" id="{A8EAB307-BC42-41E4-B193-C2B9D027AFEC}"/>
                </a:ext>
              </a:extLst>
            </p:cNvPr>
            <p:cNvGrpSpPr/>
            <p:nvPr/>
          </p:nvGrpSpPr>
          <p:grpSpPr>
            <a:xfrm>
              <a:off x="2805012" y="3122104"/>
              <a:ext cx="678182" cy="678182"/>
              <a:chOff x="1822857" y="2464452"/>
              <a:chExt cx="691781" cy="691781"/>
            </a:xfrm>
            <a:solidFill>
              <a:srgbClr val="002050"/>
            </a:solidFill>
          </p:grpSpPr>
          <p:sp>
            <p:nvSpPr>
              <p:cNvPr id="54" name="Rectangle 220">
                <a:extLst>
                  <a:ext uri="{FF2B5EF4-FFF2-40B4-BE49-F238E27FC236}">
                    <a16:creationId xmlns:a16="http://schemas.microsoft.com/office/drawing/2014/main" id="{5BBC35B2-6184-4260-8B70-D7845CD757EA}"/>
                  </a:ext>
                </a:extLst>
              </p:cNvPr>
              <p:cNvSpPr/>
              <p:nvPr>
                <p:custDataLst>
                  <p:tags r:id="rId1"/>
                </p:custDataLst>
              </p:nvPr>
            </p:nvSpPr>
            <p:spPr bwMode="auto">
              <a:xfrm>
                <a:off x="1822857" y="2464452"/>
                <a:ext cx="691781" cy="691781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7232" tIns="44821" rIns="67232" bIns="44821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102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784" b="0" i="0" u="none" strike="noStrike" kern="0" cap="none" spc="0" normalizeH="0" baseline="0" noProof="0" dirty="0">
                    <a:ln>
                      <a:solidFill>
                        <a:srgbClr val="000000">
                          <a:alpha val="0"/>
                        </a:srgbClr>
                      </a:solidFill>
                    </a:ln>
                    <a:solidFill>
                      <a:srgbClr val="FFFFFF"/>
                    </a:solidFill>
                    <a:effectLst/>
                    <a:uLnTx/>
                    <a:uFillTx/>
                  </a:rPr>
                  <a:t>Social</a:t>
                </a:r>
                <a:endParaRPr kumimoji="0" lang="en-US" sz="784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55" name="Freeform 5">
                <a:extLst>
                  <a:ext uri="{FF2B5EF4-FFF2-40B4-BE49-F238E27FC236}">
                    <a16:creationId xmlns:a16="http://schemas.microsoft.com/office/drawing/2014/main" id="{824B704B-F729-4C6F-929B-A1835B8B4AB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039038" y="2574721"/>
                <a:ext cx="259418" cy="217623"/>
              </a:xfrm>
              <a:custGeom>
                <a:avLst/>
                <a:gdLst>
                  <a:gd name="T0" fmla="*/ 290 w 360"/>
                  <a:gd name="T1" fmla="*/ 23 h 302"/>
                  <a:gd name="T2" fmla="*/ 265 w 360"/>
                  <a:gd name="T3" fmla="*/ 6 h 302"/>
                  <a:gd name="T4" fmla="*/ 226 w 360"/>
                  <a:gd name="T5" fmla="*/ 2 h 302"/>
                  <a:gd name="T6" fmla="*/ 188 w 360"/>
                  <a:gd name="T7" fmla="*/ 25 h 302"/>
                  <a:gd name="T8" fmla="*/ 148 w 360"/>
                  <a:gd name="T9" fmla="*/ 78 h 302"/>
                  <a:gd name="T10" fmla="*/ 104 w 360"/>
                  <a:gd name="T11" fmla="*/ 122 h 302"/>
                  <a:gd name="T12" fmla="*/ 58 w 360"/>
                  <a:gd name="T13" fmla="*/ 147 h 302"/>
                  <a:gd name="T14" fmla="*/ 12 w 360"/>
                  <a:gd name="T15" fmla="*/ 149 h 302"/>
                  <a:gd name="T16" fmla="*/ 2 w 360"/>
                  <a:gd name="T17" fmla="*/ 151 h 302"/>
                  <a:gd name="T18" fmla="*/ 19 w 360"/>
                  <a:gd name="T19" fmla="*/ 176 h 302"/>
                  <a:gd name="T20" fmla="*/ 52 w 360"/>
                  <a:gd name="T21" fmla="*/ 209 h 302"/>
                  <a:gd name="T22" fmla="*/ 106 w 360"/>
                  <a:gd name="T23" fmla="*/ 233 h 302"/>
                  <a:gd name="T24" fmla="*/ 138 w 360"/>
                  <a:gd name="T25" fmla="*/ 237 h 302"/>
                  <a:gd name="T26" fmla="*/ 140 w 360"/>
                  <a:gd name="T27" fmla="*/ 258 h 302"/>
                  <a:gd name="T28" fmla="*/ 140 w 360"/>
                  <a:gd name="T29" fmla="*/ 276 h 302"/>
                  <a:gd name="T30" fmla="*/ 140 w 360"/>
                  <a:gd name="T31" fmla="*/ 283 h 302"/>
                  <a:gd name="T32" fmla="*/ 127 w 360"/>
                  <a:gd name="T33" fmla="*/ 285 h 302"/>
                  <a:gd name="T34" fmla="*/ 111 w 360"/>
                  <a:gd name="T35" fmla="*/ 293 h 302"/>
                  <a:gd name="T36" fmla="*/ 115 w 360"/>
                  <a:gd name="T37" fmla="*/ 300 h 302"/>
                  <a:gd name="T38" fmla="*/ 127 w 360"/>
                  <a:gd name="T39" fmla="*/ 299 h 302"/>
                  <a:gd name="T40" fmla="*/ 163 w 360"/>
                  <a:gd name="T41" fmla="*/ 297 h 302"/>
                  <a:gd name="T42" fmla="*/ 190 w 360"/>
                  <a:gd name="T43" fmla="*/ 300 h 302"/>
                  <a:gd name="T44" fmla="*/ 196 w 360"/>
                  <a:gd name="T45" fmla="*/ 297 h 302"/>
                  <a:gd name="T46" fmla="*/ 217 w 360"/>
                  <a:gd name="T47" fmla="*/ 300 h 302"/>
                  <a:gd name="T48" fmla="*/ 222 w 360"/>
                  <a:gd name="T49" fmla="*/ 297 h 302"/>
                  <a:gd name="T50" fmla="*/ 219 w 360"/>
                  <a:gd name="T51" fmla="*/ 289 h 302"/>
                  <a:gd name="T52" fmla="*/ 180 w 360"/>
                  <a:gd name="T53" fmla="*/ 283 h 302"/>
                  <a:gd name="T54" fmla="*/ 180 w 360"/>
                  <a:gd name="T55" fmla="*/ 253 h 302"/>
                  <a:gd name="T56" fmla="*/ 180 w 360"/>
                  <a:gd name="T57" fmla="*/ 237 h 302"/>
                  <a:gd name="T58" fmla="*/ 180 w 360"/>
                  <a:gd name="T59" fmla="*/ 232 h 302"/>
                  <a:gd name="T60" fmla="*/ 215 w 360"/>
                  <a:gd name="T61" fmla="*/ 216 h 302"/>
                  <a:gd name="T62" fmla="*/ 251 w 360"/>
                  <a:gd name="T63" fmla="*/ 188 h 302"/>
                  <a:gd name="T64" fmla="*/ 276 w 360"/>
                  <a:gd name="T65" fmla="*/ 149 h 302"/>
                  <a:gd name="T66" fmla="*/ 299 w 360"/>
                  <a:gd name="T67" fmla="*/ 94 h 302"/>
                  <a:gd name="T68" fmla="*/ 334 w 360"/>
                  <a:gd name="T69" fmla="*/ 78 h 302"/>
                  <a:gd name="T70" fmla="*/ 353 w 360"/>
                  <a:gd name="T71" fmla="*/ 71 h 302"/>
                  <a:gd name="T72" fmla="*/ 360 w 360"/>
                  <a:gd name="T73" fmla="*/ 69 h 302"/>
                  <a:gd name="T74" fmla="*/ 299 w 360"/>
                  <a:gd name="T75" fmla="*/ 44 h 302"/>
                  <a:gd name="T76" fmla="*/ 167 w 360"/>
                  <a:gd name="T77" fmla="*/ 283 h 302"/>
                  <a:gd name="T78" fmla="*/ 153 w 360"/>
                  <a:gd name="T79" fmla="*/ 283 h 302"/>
                  <a:gd name="T80" fmla="*/ 152 w 360"/>
                  <a:gd name="T81" fmla="*/ 262 h 302"/>
                  <a:gd name="T82" fmla="*/ 152 w 360"/>
                  <a:gd name="T83" fmla="*/ 245 h 302"/>
                  <a:gd name="T84" fmla="*/ 152 w 360"/>
                  <a:gd name="T85" fmla="*/ 237 h 302"/>
                  <a:gd name="T86" fmla="*/ 167 w 360"/>
                  <a:gd name="T87" fmla="*/ 233 h 302"/>
                  <a:gd name="T88" fmla="*/ 247 w 360"/>
                  <a:gd name="T89" fmla="*/ 67 h 302"/>
                  <a:gd name="T90" fmla="*/ 236 w 360"/>
                  <a:gd name="T91" fmla="*/ 55 h 302"/>
                  <a:gd name="T92" fmla="*/ 240 w 360"/>
                  <a:gd name="T93" fmla="*/ 44 h 302"/>
                  <a:gd name="T94" fmla="*/ 251 w 360"/>
                  <a:gd name="T95" fmla="*/ 40 h 302"/>
                  <a:gd name="T96" fmla="*/ 263 w 360"/>
                  <a:gd name="T97" fmla="*/ 52 h 302"/>
                  <a:gd name="T98" fmla="*/ 259 w 360"/>
                  <a:gd name="T99" fmla="*/ 63 h 302"/>
                  <a:gd name="T100" fmla="*/ 249 w 360"/>
                  <a:gd name="T101" fmla="*/ 67 h 3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60" h="302">
                    <a:moveTo>
                      <a:pt x="299" y="44"/>
                    </a:moveTo>
                    <a:lnTo>
                      <a:pt x="297" y="36"/>
                    </a:lnTo>
                    <a:lnTo>
                      <a:pt x="293" y="31"/>
                    </a:lnTo>
                    <a:lnTo>
                      <a:pt x="290" y="23"/>
                    </a:lnTo>
                    <a:lnTo>
                      <a:pt x="284" y="19"/>
                    </a:lnTo>
                    <a:lnTo>
                      <a:pt x="278" y="13"/>
                    </a:lnTo>
                    <a:lnTo>
                      <a:pt x="272" y="10"/>
                    </a:lnTo>
                    <a:lnTo>
                      <a:pt x="265" y="6"/>
                    </a:lnTo>
                    <a:lnTo>
                      <a:pt x="257" y="4"/>
                    </a:lnTo>
                    <a:lnTo>
                      <a:pt x="247" y="2"/>
                    </a:lnTo>
                    <a:lnTo>
                      <a:pt x="236" y="0"/>
                    </a:lnTo>
                    <a:lnTo>
                      <a:pt x="226" y="2"/>
                    </a:lnTo>
                    <a:lnTo>
                      <a:pt x="215" y="6"/>
                    </a:lnTo>
                    <a:lnTo>
                      <a:pt x="205" y="10"/>
                    </a:lnTo>
                    <a:lnTo>
                      <a:pt x="196" y="15"/>
                    </a:lnTo>
                    <a:lnTo>
                      <a:pt x="188" y="25"/>
                    </a:lnTo>
                    <a:lnTo>
                      <a:pt x="180" y="34"/>
                    </a:lnTo>
                    <a:lnTo>
                      <a:pt x="169" y="50"/>
                    </a:lnTo>
                    <a:lnTo>
                      <a:pt x="159" y="63"/>
                    </a:lnTo>
                    <a:lnTo>
                      <a:pt x="148" y="78"/>
                    </a:lnTo>
                    <a:lnTo>
                      <a:pt x="138" y="90"/>
                    </a:lnTo>
                    <a:lnTo>
                      <a:pt x="127" y="101"/>
                    </a:lnTo>
                    <a:lnTo>
                      <a:pt x="115" y="113"/>
                    </a:lnTo>
                    <a:lnTo>
                      <a:pt x="104" y="122"/>
                    </a:lnTo>
                    <a:lnTo>
                      <a:pt x="92" y="130"/>
                    </a:lnTo>
                    <a:lnTo>
                      <a:pt x="81" y="138"/>
                    </a:lnTo>
                    <a:lnTo>
                      <a:pt x="69" y="144"/>
                    </a:lnTo>
                    <a:lnTo>
                      <a:pt x="58" y="147"/>
                    </a:lnTo>
                    <a:lnTo>
                      <a:pt x="46" y="151"/>
                    </a:lnTo>
                    <a:lnTo>
                      <a:pt x="35" y="151"/>
                    </a:lnTo>
                    <a:lnTo>
                      <a:pt x="23" y="151"/>
                    </a:lnTo>
                    <a:lnTo>
                      <a:pt x="12" y="149"/>
                    </a:lnTo>
                    <a:lnTo>
                      <a:pt x="0" y="147"/>
                    </a:lnTo>
                    <a:lnTo>
                      <a:pt x="0" y="147"/>
                    </a:lnTo>
                    <a:lnTo>
                      <a:pt x="0" y="147"/>
                    </a:lnTo>
                    <a:lnTo>
                      <a:pt x="2" y="151"/>
                    </a:lnTo>
                    <a:lnTo>
                      <a:pt x="4" y="155"/>
                    </a:lnTo>
                    <a:lnTo>
                      <a:pt x="8" y="161"/>
                    </a:lnTo>
                    <a:lnTo>
                      <a:pt x="14" y="168"/>
                    </a:lnTo>
                    <a:lnTo>
                      <a:pt x="19" y="176"/>
                    </a:lnTo>
                    <a:lnTo>
                      <a:pt x="25" y="184"/>
                    </a:lnTo>
                    <a:lnTo>
                      <a:pt x="33" y="191"/>
                    </a:lnTo>
                    <a:lnTo>
                      <a:pt x="42" y="201"/>
                    </a:lnTo>
                    <a:lnTo>
                      <a:pt x="52" y="209"/>
                    </a:lnTo>
                    <a:lnTo>
                      <a:pt x="63" y="216"/>
                    </a:lnTo>
                    <a:lnTo>
                      <a:pt x="77" y="222"/>
                    </a:lnTo>
                    <a:lnTo>
                      <a:pt x="90" y="228"/>
                    </a:lnTo>
                    <a:lnTo>
                      <a:pt x="106" y="233"/>
                    </a:lnTo>
                    <a:lnTo>
                      <a:pt x="121" y="235"/>
                    </a:lnTo>
                    <a:lnTo>
                      <a:pt x="129" y="237"/>
                    </a:lnTo>
                    <a:lnTo>
                      <a:pt x="138" y="237"/>
                    </a:lnTo>
                    <a:lnTo>
                      <a:pt x="138" y="237"/>
                    </a:lnTo>
                    <a:lnTo>
                      <a:pt x="140" y="237"/>
                    </a:lnTo>
                    <a:lnTo>
                      <a:pt x="140" y="245"/>
                    </a:lnTo>
                    <a:lnTo>
                      <a:pt x="140" y="253"/>
                    </a:lnTo>
                    <a:lnTo>
                      <a:pt x="140" y="258"/>
                    </a:lnTo>
                    <a:lnTo>
                      <a:pt x="140" y="264"/>
                    </a:lnTo>
                    <a:lnTo>
                      <a:pt x="140" y="268"/>
                    </a:lnTo>
                    <a:lnTo>
                      <a:pt x="140" y="272"/>
                    </a:lnTo>
                    <a:lnTo>
                      <a:pt x="140" y="276"/>
                    </a:lnTo>
                    <a:lnTo>
                      <a:pt x="140" y="277"/>
                    </a:lnTo>
                    <a:lnTo>
                      <a:pt x="140" y="279"/>
                    </a:lnTo>
                    <a:lnTo>
                      <a:pt x="140" y="281"/>
                    </a:lnTo>
                    <a:lnTo>
                      <a:pt x="140" y="283"/>
                    </a:lnTo>
                    <a:lnTo>
                      <a:pt x="140" y="283"/>
                    </a:lnTo>
                    <a:lnTo>
                      <a:pt x="140" y="283"/>
                    </a:lnTo>
                    <a:lnTo>
                      <a:pt x="132" y="285"/>
                    </a:lnTo>
                    <a:lnTo>
                      <a:pt x="127" y="285"/>
                    </a:lnTo>
                    <a:lnTo>
                      <a:pt x="121" y="287"/>
                    </a:lnTo>
                    <a:lnTo>
                      <a:pt x="115" y="289"/>
                    </a:lnTo>
                    <a:lnTo>
                      <a:pt x="113" y="289"/>
                    </a:lnTo>
                    <a:lnTo>
                      <a:pt x="111" y="293"/>
                    </a:lnTo>
                    <a:lnTo>
                      <a:pt x="111" y="295"/>
                    </a:lnTo>
                    <a:lnTo>
                      <a:pt x="111" y="297"/>
                    </a:lnTo>
                    <a:lnTo>
                      <a:pt x="113" y="299"/>
                    </a:lnTo>
                    <a:lnTo>
                      <a:pt x="115" y="300"/>
                    </a:lnTo>
                    <a:lnTo>
                      <a:pt x="117" y="302"/>
                    </a:lnTo>
                    <a:lnTo>
                      <a:pt x="119" y="300"/>
                    </a:lnTo>
                    <a:lnTo>
                      <a:pt x="119" y="300"/>
                    </a:lnTo>
                    <a:lnTo>
                      <a:pt x="127" y="299"/>
                    </a:lnTo>
                    <a:lnTo>
                      <a:pt x="134" y="297"/>
                    </a:lnTo>
                    <a:lnTo>
                      <a:pt x="144" y="297"/>
                    </a:lnTo>
                    <a:lnTo>
                      <a:pt x="153" y="297"/>
                    </a:lnTo>
                    <a:lnTo>
                      <a:pt x="163" y="297"/>
                    </a:lnTo>
                    <a:lnTo>
                      <a:pt x="173" y="297"/>
                    </a:lnTo>
                    <a:lnTo>
                      <a:pt x="180" y="299"/>
                    </a:lnTo>
                    <a:lnTo>
                      <a:pt x="188" y="300"/>
                    </a:lnTo>
                    <a:lnTo>
                      <a:pt x="190" y="300"/>
                    </a:lnTo>
                    <a:lnTo>
                      <a:pt x="192" y="300"/>
                    </a:lnTo>
                    <a:lnTo>
                      <a:pt x="194" y="300"/>
                    </a:lnTo>
                    <a:lnTo>
                      <a:pt x="194" y="299"/>
                    </a:lnTo>
                    <a:lnTo>
                      <a:pt x="196" y="297"/>
                    </a:lnTo>
                    <a:lnTo>
                      <a:pt x="205" y="299"/>
                    </a:lnTo>
                    <a:lnTo>
                      <a:pt x="209" y="300"/>
                    </a:lnTo>
                    <a:lnTo>
                      <a:pt x="213" y="300"/>
                    </a:lnTo>
                    <a:lnTo>
                      <a:pt x="217" y="300"/>
                    </a:lnTo>
                    <a:lnTo>
                      <a:pt x="219" y="300"/>
                    </a:lnTo>
                    <a:lnTo>
                      <a:pt x="221" y="300"/>
                    </a:lnTo>
                    <a:lnTo>
                      <a:pt x="221" y="299"/>
                    </a:lnTo>
                    <a:lnTo>
                      <a:pt x="222" y="297"/>
                    </a:lnTo>
                    <a:lnTo>
                      <a:pt x="222" y="295"/>
                    </a:lnTo>
                    <a:lnTo>
                      <a:pt x="222" y="293"/>
                    </a:lnTo>
                    <a:lnTo>
                      <a:pt x="221" y="289"/>
                    </a:lnTo>
                    <a:lnTo>
                      <a:pt x="219" y="289"/>
                    </a:lnTo>
                    <a:lnTo>
                      <a:pt x="209" y="287"/>
                    </a:lnTo>
                    <a:lnTo>
                      <a:pt x="201" y="285"/>
                    </a:lnTo>
                    <a:lnTo>
                      <a:pt x="192" y="283"/>
                    </a:lnTo>
                    <a:lnTo>
                      <a:pt x="180" y="283"/>
                    </a:lnTo>
                    <a:lnTo>
                      <a:pt x="180" y="274"/>
                    </a:lnTo>
                    <a:lnTo>
                      <a:pt x="180" y="266"/>
                    </a:lnTo>
                    <a:lnTo>
                      <a:pt x="180" y="258"/>
                    </a:lnTo>
                    <a:lnTo>
                      <a:pt x="180" y="253"/>
                    </a:lnTo>
                    <a:lnTo>
                      <a:pt x="180" y="249"/>
                    </a:lnTo>
                    <a:lnTo>
                      <a:pt x="180" y="243"/>
                    </a:lnTo>
                    <a:lnTo>
                      <a:pt x="180" y="239"/>
                    </a:lnTo>
                    <a:lnTo>
                      <a:pt x="180" y="237"/>
                    </a:lnTo>
                    <a:lnTo>
                      <a:pt x="180" y="235"/>
                    </a:lnTo>
                    <a:lnTo>
                      <a:pt x="180" y="233"/>
                    </a:lnTo>
                    <a:lnTo>
                      <a:pt x="180" y="232"/>
                    </a:lnTo>
                    <a:lnTo>
                      <a:pt x="180" y="232"/>
                    </a:lnTo>
                    <a:lnTo>
                      <a:pt x="180" y="232"/>
                    </a:lnTo>
                    <a:lnTo>
                      <a:pt x="192" y="228"/>
                    </a:lnTo>
                    <a:lnTo>
                      <a:pt x="203" y="222"/>
                    </a:lnTo>
                    <a:lnTo>
                      <a:pt x="215" y="216"/>
                    </a:lnTo>
                    <a:lnTo>
                      <a:pt x="224" y="210"/>
                    </a:lnTo>
                    <a:lnTo>
                      <a:pt x="234" y="205"/>
                    </a:lnTo>
                    <a:lnTo>
                      <a:pt x="242" y="197"/>
                    </a:lnTo>
                    <a:lnTo>
                      <a:pt x="251" y="188"/>
                    </a:lnTo>
                    <a:lnTo>
                      <a:pt x="257" y="180"/>
                    </a:lnTo>
                    <a:lnTo>
                      <a:pt x="265" y="170"/>
                    </a:lnTo>
                    <a:lnTo>
                      <a:pt x="270" y="161"/>
                    </a:lnTo>
                    <a:lnTo>
                      <a:pt x="276" y="149"/>
                    </a:lnTo>
                    <a:lnTo>
                      <a:pt x="282" y="138"/>
                    </a:lnTo>
                    <a:lnTo>
                      <a:pt x="288" y="128"/>
                    </a:lnTo>
                    <a:lnTo>
                      <a:pt x="291" y="117"/>
                    </a:lnTo>
                    <a:lnTo>
                      <a:pt x="299" y="94"/>
                    </a:lnTo>
                    <a:lnTo>
                      <a:pt x="309" y="88"/>
                    </a:lnTo>
                    <a:lnTo>
                      <a:pt x="318" y="84"/>
                    </a:lnTo>
                    <a:lnTo>
                      <a:pt x="328" y="80"/>
                    </a:lnTo>
                    <a:lnTo>
                      <a:pt x="334" y="78"/>
                    </a:lnTo>
                    <a:lnTo>
                      <a:pt x="341" y="77"/>
                    </a:lnTo>
                    <a:lnTo>
                      <a:pt x="345" y="75"/>
                    </a:lnTo>
                    <a:lnTo>
                      <a:pt x="349" y="73"/>
                    </a:lnTo>
                    <a:lnTo>
                      <a:pt x="353" y="71"/>
                    </a:lnTo>
                    <a:lnTo>
                      <a:pt x="355" y="69"/>
                    </a:lnTo>
                    <a:lnTo>
                      <a:pt x="357" y="69"/>
                    </a:lnTo>
                    <a:lnTo>
                      <a:pt x="359" y="69"/>
                    </a:lnTo>
                    <a:lnTo>
                      <a:pt x="360" y="69"/>
                    </a:lnTo>
                    <a:lnTo>
                      <a:pt x="360" y="67"/>
                    </a:lnTo>
                    <a:lnTo>
                      <a:pt x="360" y="67"/>
                    </a:lnTo>
                    <a:lnTo>
                      <a:pt x="299" y="44"/>
                    </a:lnTo>
                    <a:lnTo>
                      <a:pt x="299" y="44"/>
                    </a:lnTo>
                    <a:close/>
                    <a:moveTo>
                      <a:pt x="167" y="283"/>
                    </a:moveTo>
                    <a:lnTo>
                      <a:pt x="167" y="283"/>
                    </a:lnTo>
                    <a:lnTo>
                      <a:pt x="167" y="283"/>
                    </a:lnTo>
                    <a:lnTo>
                      <a:pt x="167" y="283"/>
                    </a:lnTo>
                    <a:lnTo>
                      <a:pt x="163" y="283"/>
                    </a:lnTo>
                    <a:lnTo>
                      <a:pt x="159" y="283"/>
                    </a:lnTo>
                    <a:lnTo>
                      <a:pt x="153" y="283"/>
                    </a:lnTo>
                    <a:lnTo>
                      <a:pt x="153" y="283"/>
                    </a:lnTo>
                    <a:lnTo>
                      <a:pt x="152" y="283"/>
                    </a:lnTo>
                    <a:lnTo>
                      <a:pt x="152" y="276"/>
                    </a:lnTo>
                    <a:lnTo>
                      <a:pt x="152" y="268"/>
                    </a:lnTo>
                    <a:lnTo>
                      <a:pt x="152" y="262"/>
                    </a:lnTo>
                    <a:lnTo>
                      <a:pt x="152" y="256"/>
                    </a:lnTo>
                    <a:lnTo>
                      <a:pt x="152" y="251"/>
                    </a:lnTo>
                    <a:lnTo>
                      <a:pt x="152" y="247"/>
                    </a:lnTo>
                    <a:lnTo>
                      <a:pt x="152" y="245"/>
                    </a:lnTo>
                    <a:lnTo>
                      <a:pt x="152" y="241"/>
                    </a:lnTo>
                    <a:lnTo>
                      <a:pt x="152" y="239"/>
                    </a:lnTo>
                    <a:lnTo>
                      <a:pt x="152" y="239"/>
                    </a:lnTo>
                    <a:lnTo>
                      <a:pt x="152" y="237"/>
                    </a:lnTo>
                    <a:lnTo>
                      <a:pt x="152" y="235"/>
                    </a:lnTo>
                    <a:lnTo>
                      <a:pt x="152" y="235"/>
                    </a:lnTo>
                    <a:lnTo>
                      <a:pt x="159" y="235"/>
                    </a:lnTo>
                    <a:lnTo>
                      <a:pt x="167" y="233"/>
                    </a:lnTo>
                    <a:lnTo>
                      <a:pt x="167" y="283"/>
                    </a:lnTo>
                    <a:lnTo>
                      <a:pt x="167" y="283"/>
                    </a:lnTo>
                    <a:close/>
                    <a:moveTo>
                      <a:pt x="249" y="67"/>
                    </a:moveTo>
                    <a:lnTo>
                      <a:pt x="247" y="67"/>
                    </a:lnTo>
                    <a:lnTo>
                      <a:pt x="244" y="65"/>
                    </a:lnTo>
                    <a:lnTo>
                      <a:pt x="240" y="63"/>
                    </a:lnTo>
                    <a:lnTo>
                      <a:pt x="238" y="59"/>
                    </a:lnTo>
                    <a:lnTo>
                      <a:pt x="236" y="55"/>
                    </a:lnTo>
                    <a:lnTo>
                      <a:pt x="236" y="54"/>
                    </a:lnTo>
                    <a:lnTo>
                      <a:pt x="236" y="52"/>
                    </a:lnTo>
                    <a:lnTo>
                      <a:pt x="238" y="50"/>
                    </a:lnTo>
                    <a:lnTo>
                      <a:pt x="240" y="44"/>
                    </a:lnTo>
                    <a:lnTo>
                      <a:pt x="244" y="42"/>
                    </a:lnTo>
                    <a:lnTo>
                      <a:pt x="247" y="40"/>
                    </a:lnTo>
                    <a:lnTo>
                      <a:pt x="249" y="40"/>
                    </a:lnTo>
                    <a:lnTo>
                      <a:pt x="251" y="40"/>
                    </a:lnTo>
                    <a:lnTo>
                      <a:pt x="253" y="42"/>
                    </a:lnTo>
                    <a:lnTo>
                      <a:pt x="259" y="44"/>
                    </a:lnTo>
                    <a:lnTo>
                      <a:pt x="261" y="50"/>
                    </a:lnTo>
                    <a:lnTo>
                      <a:pt x="263" y="52"/>
                    </a:lnTo>
                    <a:lnTo>
                      <a:pt x="263" y="54"/>
                    </a:lnTo>
                    <a:lnTo>
                      <a:pt x="263" y="55"/>
                    </a:lnTo>
                    <a:lnTo>
                      <a:pt x="261" y="59"/>
                    </a:lnTo>
                    <a:lnTo>
                      <a:pt x="259" y="63"/>
                    </a:lnTo>
                    <a:lnTo>
                      <a:pt x="253" y="65"/>
                    </a:lnTo>
                    <a:lnTo>
                      <a:pt x="251" y="67"/>
                    </a:lnTo>
                    <a:lnTo>
                      <a:pt x="249" y="67"/>
                    </a:lnTo>
                    <a:lnTo>
                      <a:pt x="249" y="6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36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784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75202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9EBAC7C-EF6A-4739-9FAA-1EDB671FE7F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92127" y="857465"/>
            <a:ext cx="9977473" cy="957299"/>
          </a:xfrm>
        </p:spPr>
        <p:txBody>
          <a:bodyPr/>
          <a:lstStyle/>
          <a:p>
            <a:r>
              <a:rPr lang="en-GB" sz="4600" b="1" spc="-50" dirty="0">
                <a:solidFill>
                  <a:srgbClr val="EF942F"/>
                </a:solidFill>
                <a:latin typeface="Calibri Light" panose="020F0302020204030204"/>
                <a:ea typeface="+mj-ea"/>
                <a:cs typeface="+mj-cs"/>
              </a:rPr>
              <a:t>Hive LLAP, Spark, Presto…</a:t>
            </a:r>
            <a:endParaRPr lang="pl-PL" sz="4600" b="1" dirty="0">
              <a:solidFill>
                <a:srgbClr val="EF942F"/>
              </a:solidFill>
            </a:endParaRPr>
          </a:p>
        </p:txBody>
      </p:sp>
      <p:pic>
        <p:nvPicPr>
          <p:cNvPr id="3" name="Picture 2" descr="perfnew">
            <a:extLst>
              <a:ext uri="{FF2B5EF4-FFF2-40B4-BE49-F238E27FC236}">
                <a16:creationId xmlns:a16="http://schemas.microsoft.com/office/drawing/2014/main" id="{5CE527B7-F7B2-4201-94D2-DA803C52D1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6650" y="2000250"/>
            <a:ext cx="7994194" cy="3672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2F0E550-97AA-4297-B65D-CCE5EB89FFB1}"/>
              </a:ext>
            </a:extLst>
          </p:cNvPr>
          <p:cNvSpPr txBox="1"/>
          <p:nvPr/>
        </p:nvSpPr>
        <p:spPr>
          <a:xfrm>
            <a:off x="3906411" y="5857794"/>
            <a:ext cx="7764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Azure HDInsight Performance Benchmarking: Interactive Query, Spark and Presto</a:t>
            </a:r>
            <a:endParaRPr lang="pl-PL" dirty="0"/>
          </a:p>
        </p:txBody>
      </p:sp>
      <p:pic>
        <p:nvPicPr>
          <p:cNvPr id="5" name="Picture 2" descr="Znalezione obrazy dla zapytania spark">
            <a:extLst>
              <a:ext uri="{FF2B5EF4-FFF2-40B4-BE49-F238E27FC236}">
                <a16:creationId xmlns:a16="http://schemas.microsoft.com/office/drawing/2014/main" id="{A43A3179-2120-48FB-9BC9-A984A080ED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8725" y="1533728"/>
            <a:ext cx="2447925" cy="186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Znalezione obrazy dla zapytania hdinsight">
            <a:extLst>
              <a:ext uri="{FF2B5EF4-FFF2-40B4-BE49-F238E27FC236}">
                <a16:creationId xmlns:a16="http://schemas.microsoft.com/office/drawing/2014/main" id="{21192826-2B98-49B9-85A8-FFDBA5C09E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122" y="3157287"/>
            <a:ext cx="2428875" cy="1885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Znalezione obrazy dla zapytania hive llap logo">
            <a:extLst>
              <a:ext uri="{FF2B5EF4-FFF2-40B4-BE49-F238E27FC236}">
                <a16:creationId xmlns:a16="http://schemas.microsoft.com/office/drawing/2014/main" id="{AEC9251C-2959-4D5B-A3C5-B2BC5FD22A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4679" y="5381542"/>
            <a:ext cx="1383371" cy="1237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22041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9E58E57-E47C-4AB9-A818-CACB7557DF7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92127" y="857465"/>
            <a:ext cx="9560913" cy="957299"/>
          </a:xfrm>
        </p:spPr>
        <p:txBody>
          <a:bodyPr/>
          <a:lstStyle/>
          <a:p>
            <a:r>
              <a:rPr lang="en-GB" sz="4400" b="1" spc="-50" dirty="0">
                <a:solidFill>
                  <a:srgbClr val="EF942F"/>
                </a:solidFill>
                <a:latin typeface="Calibri Light" panose="020F0302020204030204"/>
                <a:ea typeface="+mj-ea"/>
                <a:cs typeface="+mj-cs"/>
              </a:rPr>
              <a:t>Spark</a:t>
            </a:r>
            <a:endParaRPr lang="pl-PL" sz="4400" b="1" spc="-50" dirty="0">
              <a:solidFill>
                <a:srgbClr val="EF942F"/>
              </a:solidFill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E6765BC-1E85-4C0B-B7D5-08967066B685}"/>
              </a:ext>
            </a:extLst>
          </p:cNvPr>
          <p:cNvSpPr/>
          <p:nvPr/>
        </p:nvSpPr>
        <p:spPr>
          <a:xfrm>
            <a:off x="1282742" y="1582623"/>
            <a:ext cx="10375857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kern="0" dirty="0">
                <a:solidFill>
                  <a:srgbClr val="EF942F"/>
                </a:solidFill>
              </a:rPr>
              <a:t>Apache Spark™</a:t>
            </a:r>
            <a:r>
              <a:rPr lang="en-US" dirty="0">
                <a:solidFill>
                  <a:schemeClr val="accent1"/>
                </a:solidFill>
                <a:latin typeface="Helvetica Neue"/>
              </a:rPr>
              <a:t> </a:t>
            </a:r>
            <a:r>
              <a:rPr lang="en-US" dirty="0">
                <a:solidFill>
                  <a:srgbClr val="555555"/>
                </a:solidFill>
                <a:latin typeface="Helvetica Neue"/>
              </a:rPr>
              <a:t>is a unified analytics </a:t>
            </a:r>
            <a:r>
              <a:rPr lang="en-US" b="1" dirty="0">
                <a:solidFill>
                  <a:srgbClr val="555555"/>
                </a:solidFill>
                <a:latin typeface="Helvetica Neue"/>
              </a:rPr>
              <a:t>engine</a:t>
            </a:r>
            <a:r>
              <a:rPr lang="en-US" dirty="0">
                <a:solidFill>
                  <a:srgbClr val="555555"/>
                </a:solidFill>
                <a:latin typeface="Helvetica Neue"/>
              </a:rPr>
              <a:t> for </a:t>
            </a:r>
            <a:r>
              <a:rPr lang="en-US" b="1" dirty="0">
                <a:solidFill>
                  <a:srgbClr val="555555"/>
                </a:solidFill>
                <a:latin typeface="Helvetica Neue"/>
              </a:rPr>
              <a:t>large-scale data </a:t>
            </a:r>
            <a:r>
              <a:rPr lang="en-US" dirty="0">
                <a:solidFill>
                  <a:srgbClr val="555555"/>
                </a:solidFill>
                <a:latin typeface="Helvetica Neue"/>
              </a:rPr>
              <a:t>processing.</a:t>
            </a:r>
          </a:p>
          <a:p>
            <a:r>
              <a:rPr lang="en-US" dirty="0">
                <a:solidFill>
                  <a:srgbClr val="555555"/>
                </a:solidFill>
                <a:latin typeface="Helvetica Neue"/>
              </a:rPr>
              <a:t>It was originally developed at UC Berkeley in 2009.</a:t>
            </a:r>
          </a:p>
          <a:p>
            <a:r>
              <a:rPr lang="en-US" dirty="0">
                <a:solidFill>
                  <a:srgbClr val="555555"/>
                </a:solidFill>
                <a:latin typeface="Helvetica Neue"/>
              </a:rPr>
              <a:t>Apache Spark is a fast, in-memory data processing engine</a:t>
            </a:r>
          </a:p>
          <a:p>
            <a:r>
              <a:rPr lang="pl-PL" dirty="0">
                <a:solidFill>
                  <a:srgbClr val="555555"/>
                </a:solidFill>
                <a:latin typeface="Helvetica Neue"/>
              </a:rPr>
              <a:t>Simplified Developer APIs: </a:t>
            </a:r>
            <a:r>
              <a:rPr lang="pl-PL" b="1" dirty="0">
                <a:solidFill>
                  <a:srgbClr val="EF942F"/>
                </a:solidFill>
                <a:latin typeface="Helvetica Neue"/>
              </a:rPr>
              <a:t>Scala,Python, R</a:t>
            </a:r>
            <a:r>
              <a:rPr lang="en-GB" b="1" dirty="0">
                <a:solidFill>
                  <a:srgbClr val="EF942F"/>
                </a:solidFill>
                <a:latin typeface="Helvetica Neue"/>
              </a:rPr>
              <a:t>, SQL</a:t>
            </a:r>
            <a:endParaRPr lang="pl-PL" b="1" dirty="0">
              <a:solidFill>
                <a:srgbClr val="EF942F"/>
              </a:solidFill>
              <a:latin typeface="Helvetica Neue"/>
            </a:endParaRPr>
          </a:p>
          <a:p>
            <a:endParaRPr lang="pl-PL" dirty="0">
              <a:solidFill>
                <a:srgbClr val="555555"/>
              </a:solidFill>
              <a:latin typeface="Helvetica Neue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61DF6FF-D74A-48A5-8DA8-6B840472B7D0}"/>
              </a:ext>
            </a:extLst>
          </p:cNvPr>
          <p:cNvGrpSpPr/>
          <p:nvPr/>
        </p:nvGrpSpPr>
        <p:grpSpPr>
          <a:xfrm>
            <a:off x="1387733" y="2958636"/>
            <a:ext cx="9416534" cy="3019210"/>
            <a:chOff x="1274926" y="2245346"/>
            <a:chExt cx="9898618" cy="3332123"/>
          </a:xfrm>
          <a:solidFill>
            <a:schemeClr val="accent2"/>
          </a:solidFill>
        </p:grpSpPr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E39B8171-D7C4-4FFE-ACB1-AFDFF94F34F5}"/>
                </a:ext>
              </a:extLst>
            </p:cNvPr>
            <p:cNvSpPr/>
            <p:nvPr/>
          </p:nvSpPr>
          <p:spPr bwMode="auto">
            <a:xfrm>
              <a:off x="1274926" y="4538885"/>
              <a:ext cx="9898618" cy="457200"/>
            </a:xfrm>
            <a:prstGeom prst="roundRect">
              <a:avLst>
                <a:gd name="adj" fmla="val 0"/>
              </a:avLst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6521" tIns="149217" rIns="186521" bIns="14921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51028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040" b="1" dirty="0">
                  <a:solidFill>
                    <a:srgbClr val="FFFFFF"/>
                  </a:solidFill>
                  <a:latin typeface="Segoe UI Light"/>
                  <a:ea typeface="Segoe UI" pitchFamily="34" charset="0"/>
                  <a:cs typeface="Segoe UI" pitchFamily="34" charset="0"/>
                </a:rPr>
                <a:t>Spark core engine</a:t>
              </a: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811A87D1-CE0E-4D6C-BC93-C02F6F0CD146}"/>
                </a:ext>
              </a:extLst>
            </p:cNvPr>
            <p:cNvGrpSpPr/>
            <p:nvPr/>
          </p:nvGrpSpPr>
          <p:grpSpPr>
            <a:xfrm>
              <a:off x="1286963" y="2245346"/>
              <a:ext cx="2481580" cy="2294279"/>
              <a:chOff x="1205221" y="2244605"/>
              <a:chExt cx="2481580" cy="2294279"/>
            </a:xfrm>
            <a:grpFill/>
          </p:grpSpPr>
          <p:sp>
            <p:nvSpPr>
              <p:cNvPr id="22" name="Pentagon 8">
                <a:extLst>
                  <a:ext uri="{FF2B5EF4-FFF2-40B4-BE49-F238E27FC236}">
                    <a16:creationId xmlns:a16="http://schemas.microsoft.com/office/drawing/2014/main" id="{519D5607-67F6-4D12-A783-9B3870BC03FA}"/>
                  </a:ext>
                </a:extLst>
              </p:cNvPr>
              <p:cNvSpPr/>
              <p:nvPr/>
            </p:nvSpPr>
            <p:spPr bwMode="auto">
              <a:xfrm rot="5400000">
                <a:off x="1292522" y="2157305"/>
                <a:ext cx="2294278" cy="2468880"/>
              </a:xfrm>
              <a:prstGeom prst="homePlate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186521" tIns="149217" rIns="186521" bIns="14921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951028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040" b="1" dirty="0">
                  <a:solidFill>
                    <a:srgbClr val="FFFFFF"/>
                  </a:solidFill>
                  <a:latin typeface="Segoe UI 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3" name="TextBox 12">
                <a:extLst>
                  <a:ext uri="{FF2B5EF4-FFF2-40B4-BE49-F238E27FC236}">
                    <a16:creationId xmlns:a16="http://schemas.microsoft.com/office/drawing/2014/main" id="{12D841E4-F839-4125-A691-01BC94C8D68D}"/>
                  </a:ext>
                </a:extLst>
              </p:cNvPr>
              <p:cNvSpPr txBox="1"/>
              <p:nvPr/>
            </p:nvSpPr>
            <p:spPr>
              <a:xfrm>
                <a:off x="1215630" y="2244605"/>
                <a:ext cx="2471171" cy="1141533"/>
              </a:xfrm>
              <a:prstGeom prst="rect">
                <a:avLst/>
              </a:prstGeom>
              <a:grpFill/>
            </p:spPr>
            <p:txBody>
              <a:bodyPr wrap="none" lIns="186521" tIns="149217" rIns="186521" bIns="149217" rtlCol="0">
                <a:noAutofit/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932597">
                  <a:lnSpc>
                    <a:spcPct val="90000"/>
                  </a:lnSpc>
                  <a:spcAft>
                    <a:spcPts val="612"/>
                  </a:spcAft>
                </a:pPr>
                <a:r>
                  <a:rPr lang="en-US" sz="1836" dirty="0">
                    <a:solidFill>
                      <a:srgbClr val="FFFFFF"/>
                    </a:solidFill>
                  </a:rPr>
                  <a:t>Spark SQL</a:t>
                </a:r>
              </a:p>
              <a:p>
                <a:pPr algn="ctr" defTabSz="932597">
                  <a:lnSpc>
                    <a:spcPct val="90000"/>
                  </a:lnSpc>
                  <a:spcAft>
                    <a:spcPts val="612"/>
                  </a:spcAft>
                </a:pPr>
                <a:r>
                  <a:rPr lang="en-US" sz="1428" i="1" dirty="0">
                    <a:solidFill>
                      <a:srgbClr val="FFFFFF"/>
                    </a:solidFill>
                  </a:rPr>
                  <a:t>Interactive</a:t>
                </a:r>
                <a:br>
                  <a:rPr lang="en-US" sz="1428" i="1" dirty="0">
                    <a:solidFill>
                      <a:srgbClr val="FFFFFF"/>
                    </a:solidFill>
                  </a:rPr>
                </a:br>
                <a:r>
                  <a:rPr lang="en-US" sz="1428" i="1" dirty="0">
                    <a:solidFill>
                      <a:srgbClr val="FFFFFF"/>
                    </a:solidFill>
                  </a:rPr>
                  <a:t>queries</a:t>
                </a:r>
                <a:endParaRPr lang="en-US" sz="1632" i="1" dirty="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DB2574FF-5713-45B6-9DC6-9C018D968A35}"/>
                </a:ext>
              </a:extLst>
            </p:cNvPr>
            <p:cNvGrpSpPr/>
            <p:nvPr/>
          </p:nvGrpSpPr>
          <p:grpSpPr>
            <a:xfrm>
              <a:off x="3749358" y="2245346"/>
              <a:ext cx="2480080" cy="2294279"/>
              <a:chOff x="3802399" y="2244605"/>
              <a:chExt cx="2480080" cy="2294279"/>
            </a:xfrm>
            <a:grpFill/>
          </p:grpSpPr>
          <p:sp>
            <p:nvSpPr>
              <p:cNvPr id="20" name="Pentagon 9">
                <a:extLst>
                  <a:ext uri="{FF2B5EF4-FFF2-40B4-BE49-F238E27FC236}">
                    <a16:creationId xmlns:a16="http://schemas.microsoft.com/office/drawing/2014/main" id="{7F3617BD-8B41-4323-BA2A-15505169776C}"/>
                  </a:ext>
                </a:extLst>
              </p:cNvPr>
              <p:cNvSpPr/>
              <p:nvPr/>
            </p:nvSpPr>
            <p:spPr bwMode="auto">
              <a:xfrm rot="5400000">
                <a:off x="3889700" y="2157305"/>
                <a:ext cx="2294278" cy="2468880"/>
              </a:xfrm>
              <a:prstGeom prst="homePlate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186521" tIns="149217" rIns="186521" bIns="14921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951028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040" b="1" dirty="0">
                  <a:solidFill>
                    <a:srgbClr val="FFFFFF"/>
                  </a:solidFill>
                  <a:latin typeface="Segoe UI 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1" name="TextBox 13">
                <a:extLst>
                  <a:ext uri="{FF2B5EF4-FFF2-40B4-BE49-F238E27FC236}">
                    <a16:creationId xmlns:a16="http://schemas.microsoft.com/office/drawing/2014/main" id="{1D7F26B5-840F-4FB0-A82F-0564AA961E21}"/>
                  </a:ext>
                </a:extLst>
              </p:cNvPr>
              <p:cNvSpPr txBox="1"/>
              <p:nvPr/>
            </p:nvSpPr>
            <p:spPr>
              <a:xfrm>
                <a:off x="3812809" y="2244605"/>
                <a:ext cx="2469670" cy="1141533"/>
              </a:xfrm>
              <a:prstGeom prst="rect">
                <a:avLst/>
              </a:prstGeom>
              <a:grpFill/>
            </p:spPr>
            <p:txBody>
              <a:bodyPr wrap="none" lIns="186521" tIns="149217" rIns="186521" bIns="149217" rtlCol="0">
                <a:noAutofit/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932597">
                  <a:lnSpc>
                    <a:spcPct val="90000"/>
                  </a:lnSpc>
                  <a:spcAft>
                    <a:spcPts val="612"/>
                  </a:spcAft>
                </a:pPr>
                <a:r>
                  <a:rPr lang="en-US" sz="1836" dirty="0">
                    <a:solidFill>
                      <a:srgbClr val="FFFFFF"/>
                    </a:solidFill>
                  </a:rPr>
                  <a:t>Spark</a:t>
                </a:r>
                <a:br>
                  <a:rPr lang="en-US" sz="1836" dirty="0">
                    <a:solidFill>
                      <a:srgbClr val="FFFFFF"/>
                    </a:solidFill>
                  </a:rPr>
                </a:br>
                <a:r>
                  <a:rPr lang="en-US" sz="1836" dirty="0">
                    <a:solidFill>
                      <a:srgbClr val="FFFFFF"/>
                    </a:solidFill>
                  </a:rPr>
                  <a:t>Streaming</a:t>
                </a:r>
              </a:p>
              <a:p>
                <a:pPr algn="ctr" defTabSz="932597">
                  <a:lnSpc>
                    <a:spcPct val="90000"/>
                  </a:lnSpc>
                  <a:spcAft>
                    <a:spcPts val="612"/>
                  </a:spcAft>
                </a:pPr>
                <a:r>
                  <a:rPr lang="en-US" sz="1428" i="1" dirty="0">
                    <a:solidFill>
                      <a:srgbClr val="FFFFFF"/>
                    </a:solidFill>
                  </a:rPr>
                  <a:t>Stream processing</a:t>
                </a:r>
                <a:endParaRPr lang="en-US" sz="1632" i="1" dirty="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1C7D080-3BFE-4948-8F21-49F890E9A2DE}"/>
                </a:ext>
              </a:extLst>
            </p:cNvPr>
            <p:cNvGrpSpPr/>
            <p:nvPr/>
          </p:nvGrpSpPr>
          <p:grpSpPr>
            <a:xfrm>
              <a:off x="6216781" y="2245346"/>
              <a:ext cx="2470380" cy="2294280"/>
              <a:chOff x="6297006" y="2244605"/>
              <a:chExt cx="2470380" cy="2294280"/>
            </a:xfrm>
            <a:grpFill/>
          </p:grpSpPr>
          <p:sp>
            <p:nvSpPr>
              <p:cNvPr id="18" name="Pentagon 10">
                <a:extLst>
                  <a:ext uri="{FF2B5EF4-FFF2-40B4-BE49-F238E27FC236}">
                    <a16:creationId xmlns:a16="http://schemas.microsoft.com/office/drawing/2014/main" id="{188AC5A6-1412-49EF-8F21-47D9E9DA311E}"/>
                  </a:ext>
                </a:extLst>
              </p:cNvPr>
              <p:cNvSpPr/>
              <p:nvPr/>
            </p:nvSpPr>
            <p:spPr bwMode="auto">
              <a:xfrm rot="5400000">
                <a:off x="6385807" y="2157306"/>
                <a:ext cx="2294278" cy="2468880"/>
              </a:xfrm>
              <a:prstGeom prst="homePlate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186521" tIns="149217" rIns="186521" bIns="14921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951028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040" b="1" dirty="0">
                  <a:solidFill>
                    <a:srgbClr val="FFFFFF"/>
                  </a:solidFill>
                  <a:latin typeface="Segoe UI 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9" name="TextBox 14">
                <a:extLst>
                  <a:ext uri="{FF2B5EF4-FFF2-40B4-BE49-F238E27FC236}">
                    <a16:creationId xmlns:a16="http://schemas.microsoft.com/office/drawing/2014/main" id="{1AE74B6D-581D-487A-B3F6-6CB852056A53}"/>
                  </a:ext>
                </a:extLst>
              </p:cNvPr>
              <p:cNvSpPr txBox="1"/>
              <p:nvPr/>
            </p:nvSpPr>
            <p:spPr>
              <a:xfrm>
                <a:off x="6297006" y="2244605"/>
                <a:ext cx="2468090" cy="1141533"/>
              </a:xfrm>
              <a:prstGeom prst="rect">
                <a:avLst/>
              </a:prstGeom>
              <a:grpFill/>
            </p:spPr>
            <p:txBody>
              <a:bodyPr wrap="none" lIns="186521" tIns="149217" rIns="186521" bIns="149217" rtlCol="0">
                <a:noAutofit/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932597">
                  <a:lnSpc>
                    <a:spcPct val="90000"/>
                  </a:lnSpc>
                  <a:spcAft>
                    <a:spcPts val="612"/>
                  </a:spcAft>
                </a:pPr>
                <a:r>
                  <a:rPr lang="en-US" sz="1836" dirty="0">
                    <a:solidFill>
                      <a:srgbClr val="FFFFFF"/>
                    </a:solidFill>
                  </a:rPr>
                  <a:t>Spark MLlib</a:t>
                </a:r>
              </a:p>
              <a:p>
                <a:pPr algn="ctr" defTabSz="932597">
                  <a:lnSpc>
                    <a:spcPct val="90000"/>
                  </a:lnSpc>
                  <a:spcAft>
                    <a:spcPts val="612"/>
                  </a:spcAft>
                </a:pPr>
                <a:r>
                  <a:rPr lang="en-US" sz="1428" i="1" dirty="0">
                    <a:solidFill>
                      <a:srgbClr val="FFFFFF"/>
                    </a:solidFill>
                  </a:rPr>
                  <a:t>Machine</a:t>
                </a:r>
                <a:br>
                  <a:rPr lang="en-US" sz="1428" i="1" dirty="0">
                    <a:solidFill>
                      <a:srgbClr val="FFFFFF"/>
                    </a:solidFill>
                  </a:rPr>
                </a:br>
                <a:r>
                  <a:rPr lang="en-US" sz="1428" i="1" dirty="0">
                    <a:solidFill>
                      <a:srgbClr val="FFFFFF"/>
                    </a:solidFill>
                  </a:rPr>
                  <a:t>learning</a:t>
                </a:r>
                <a:endParaRPr lang="en-US" sz="1632" i="1" dirty="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F3C992CD-2056-446B-8EFA-757268FA5F5B}"/>
                </a:ext>
              </a:extLst>
            </p:cNvPr>
            <p:cNvGrpSpPr/>
            <p:nvPr/>
          </p:nvGrpSpPr>
          <p:grpSpPr>
            <a:xfrm>
              <a:off x="8687030" y="2245346"/>
              <a:ext cx="2468970" cy="2296660"/>
              <a:chOff x="9013540" y="2244605"/>
              <a:chExt cx="2468970" cy="2296660"/>
            </a:xfrm>
            <a:grpFill/>
          </p:grpSpPr>
          <p:sp>
            <p:nvSpPr>
              <p:cNvPr id="16" name="Pentagon 11">
                <a:extLst>
                  <a:ext uri="{FF2B5EF4-FFF2-40B4-BE49-F238E27FC236}">
                    <a16:creationId xmlns:a16="http://schemas.microsoft.com/office/drawing/2014/main" id="{C187F375-529D-4AB6-BB34-08A62686A309}"/>
                  </a:ext>
                </a:extLst>
              </p:cNvPr>
              <p:cNvSpPr/>
              <p:nvPr/>
            </p:nvSpPr>
            <p:spPr bwMode="auto">
              <a:xfrm rot="5400000">
                <a:off x="9100841" y="2159686"/>
                <a:ext cx="2294278" cy="2468880"/>
              </a:xfrm>
              <a:prstGeom prst="homePlate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186521" tIns="149217" rIns="186521" bIns="14921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951028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040" b="1" dirty="0">
                  <a:solidFill>
                    <a:srgbClr val="FFFFFF"/>
                  </a:solidFill>
                  <a:latin typeface="Segoe UI 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7" name="TextBox 15">
                <a:extLst>
                  <a:ext uri="{FF2B5EF4-FFF2-40B4-BE49-F238E27FC236}">
                    <a16:creationId xmlns:a16="http://schemas.microsoft.com/office/drawing/2014/main" id="{F3D7D4BF-C111-4F03-9A5A-94A4A470A6D1}"/>
                  </a:ext>
                </a:extLst>
              </p:cNvPr>
              <p:cNvSpPr txBox="1"/>
              <p:nvPr/>
            </p:nvSpPr>
            <p:spPr>
              <a:xfrm>
                <a:off x="9014421" y="2244605"/>
                <a:ext cx="2468089" cy="1141533"/>
              </a:xfrm>
              <a:prstGeom prst="rect">
                <a:avLst/>
              </a:prstGeom>
              <a:grpFill/>
            </p:spPr>
            <p:txBody>
              <a:bodyPr wrap="none" lIns="186521" tIns="149217" rIns="186521" bIns="149217" rtlCol="0">
                <a:noAutofit/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932597">
                  <a:lnSpc>
                    <a:spcPct val="90000"/>
                  </a:lnSpc>
                  <a:spcAft>
                    <a:spcPts val="612"/>
                  </a:spcAft>
                </a:pPr>
                <a:r>
                  <a:rPr lang="en-US" sz="1836" dirty="0">
                    <a:solidFill>
                      <a:srgbClr val="FFFFFF"/>
                    </a:solidFill>
                  </a:rPr>
                  <a:t>GraphX</a:t>
                </a:r>
              </a:p>
              <a:p>
                <a:pPr algn="ctr" defTabSz="932597">
                  <a:lnSpc>
                    <a:spcPct val="90000"/>
                  </a:lnSpc>
                  <a:spcAft>
                    <a:spcPts val="612"/>
                  </a:spcAft>
                </a:pPr>
                <a:r>
                  <a:rPr lang="en-US" sz="1428" i="1" dirty="0">
                    <a:solidFill>
                      <a:srgbClr val="FFFFFF"/>
                    </a:solidFill>
                  </a:rPr>
                  <a:t>Graph</a:t>
                </a:r>
                <a:br>
                  <a:rPr lang="en-US" sz="1428" i="1" dirty="0">
                    <a:solidFill>
                      <a:srgbClr val="FFFFFF"/>
                    </a:solidFill>
                  </a:rPr>
                </a:br>
                <a:r>
                  <a:rPr lang="en-US" sz="1428" i="1" dirty="0">
                    <a:solidFill>
                      <a:srgbClr val="FFFFFF"/>
                    </a:solidFill>
                  </a:rPr>
                  <a:t>computation</a:t>
                </a:r>
                <a:endParaRPr lang="en-US" sz="1632" i="1" dirty="0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22FD122-9C90-426E-9387-7326E9D9145F}"/>
                </a:ext>
              </a:extLst>
            </p:cNvPr>
            <p:cNvSpPr/>
            <p:nvPr/>
          </p:nvSpPr>
          <p:spPr bwMode="auto">
            <a:xfrm>
              <a:off x="1274926" y="5120269"/>
              <a:ext cx="3218688" cy="457200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6521" tIns="149217" rIns="186521" bIns="14921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51028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040" dirty="0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rPr>
                <a:t>YARN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44EC5B1-6F7A-4A84-9E34-259BC8098E99}"/>
                </a:ext>
              </a:extLst>
            </p:cNvPr>
            <p:cNvSpPr/>
            <p:nvPr/>
          </p:nvSpPr>
          <p:spPr bwMode="auto">
            <a:xfrm>
              <a:off x="4614891" y="5120269"/>
              <a:ext cx="3218688" cy="457200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6521" tIns="149217" rIns="186521" bIns="14921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51028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040" dirty="0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rPr>
                <a:t>Mesos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7BDB6BE-3DDB-46CD-ACC4-AD64406DAAC5}"/>
                </a:ext>
              </a:extLst>
            </p:cNvPr>
            <p:cNvSpPr/>
            <p:nvPr/>
          </p:nvSpPr>
          <p:spPr bwMode="auto">
            <a:xfrm>
              <a:off x="7954856" y="5120269"/>
              <a:ext cx="3218688" cy="457200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6521" tIns="149217" rIns="186521" bIns="14921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51028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040" dirty="0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rPr>
                <a:t>Standalone scheduler</a:t>
              </a: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A964F6EF-276B-4154-85B6-A4C214988ED2}"/>
              </a:ext>
            </a:extLst>
          </p:cNvPr>
          <p:cNvSpPr/>
          <p:nvPr/>
        </p:nvSpPr>
        <p:spPr bwMode="auto">
          <a:xfrm>
            <a:off x="1387733" y="6039261"/>
            <a:ext cx="4713217" cy="414265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86521" tIns="149217" rIns="186521" bIns="149217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40" dirty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HDFS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07D5017-3D39-4A4F-8C3F-854E916BE29B}"/>
              </a:ext>
            </a:extLst>
          </p:cNvPr>
          <p:cNvSpPr/>
          <p:nvPr/>
        </p:nvSpPr>
        <p:spPr bwMode="auto">
          <a:xfrm>
            <a:off x="6186550" y="6017793"/>
            <a:ext cx="4600943" cy="457200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86521" tIns="149217" rIns="186521" bIns="149217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40" dirty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Azure Blob Storage/Data Lake Store</a:t>
            </a:r>
          </a:p>
        </p:txBody>
      </p:sp>
    </p:spTree>
    <p:extLst>
      <p:ext uri="{BB962C8B-B14F-4D97-AF65-F5344CB8AC3E}">
        <p14:creationId xmlns:p14="http://schemas.microsoft.com/office/powerpoint/2010/main" val="35575078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6380039-0C80-49DB-82EB-2E0FA138028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92127" y="857465"/>
            <a:ext cx="7323173" cy="957299"/>
          </a:xfrm>
        </p:spPr>
        <p:txBody>
          <a:bodyPr/>
          <a:lstStyle/>
          <a:p>
            <a:r>
              <a:rPr lang="pl-PL" sz="4600" b="1" spc="-50" dirty="0">
                <a:solidFill>
                  <a:srgbClr val="EF942F"/>
                </a:solidFill>
                <a:latin typeface="Calibri Light" panose="020F0302020204030204"/>
                <a:ea typeface="+mj-ea"/>
                <a:cs typeface="+mj-cs"/>
              </a:rPr>
              <a:t>What makes Spark fast?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1AA9E4-8591-42D1-945D-86945EC6F96C}"/>
              </a:ext>
            </a:extLst>
          </p:cNvPr>
          <p:cNvSpPr txBox="1"/>
          <p:nvPr/>
        </p:nvSpPr>
        <p:spPr>
          <a:xfrm>
            <a:off x="792127" y="1814764"/>
            <a:ext cx="8504238" cy="424732"/>
          </a:xfrm>
          <a:prstGeom prst="rect">
            <a:avLst/>
          </a:prstGeom>
          <a:noFill/>
        </p:spPr>
        <p:txBody>
          <a:bodyPr wrap="square" lIns="365760" rIns="0">
            <a:noAutofit/>
          </a:bodyPr>
          <a:lstStyle>
            <a:defPPr>
              <a:defRPr lang="en-US"/>
            </a:defPPr>
            <a:lvl2pPr marL="52912" lvl="1" defTabSz="913770" fontAlgn="base">
              <a:spcBef>
                <a:spcPts val="588"/>
              </a:spcBef>
              <a:spcAft>
                <a:spcPts val="588"/>
              </a:spcAft>
              <a:buClr>
                <a:srgbClr val="68217A">
                  <a:lumMod val="50000"/>
                </a:srgbClr>
              </a:buClr>
              <a:tabLst>
                <a:tab pos="645523" algn="l"/>
              </a:tabLst>
              <a:defRPr sz="2353">
                <a:ln>
                  <a:solidFill>
                    <a:srgbClr val="FFFFFF">
                      <a:alpha val="0"/>
                    </a:srgbClr>
                  </a:solidFill>
                </a:ln>
                <a:gradFill>
                  <a:gsLst>
                    <a:gs pos="85321">
                      <a:srgbClr val="505050"/>
                    </a:gs>
                    <a:gs pos="57000">
                      <a:srgbClr val="505050"/>
                    </a:gs>
                  </a:gsLst>
                </a:gradFill>
                <a:ea typeface="Segoe UI" pitchFamily="34" charset="0"/>
                <a:cs typeface="Segoe UI" pitchFamily="34" charset="0"/>
              </a:defRPr>
            </a:lvl2pPr>
          </a:lstStyle>
          <a:p>
            <a:pPr marL="112692" lvl="1">
              <a:lnSpc>
                <a:spcPct val="90000"/>
              </a:lnSpc>
              <a:spcAft>
                <a:spcPts val="612"/>
              </a:spcAft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In-memory data sharing between steps of a job</a:t>
            </a:r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22BB49F6-809B-419F-A48F-143076F6E090}"/>
              </a:ext>
            </a:extLst>
          </p:cNvPr>
          <p:cNvGrpSpPr/>
          <p:nvPr/>
        </p:nvGrpSpPr>
        <p:grpSpPr>
          <a:xfrm>
            <a:off x="1313010" y="2468599"/>
            <a:ext cx="9948147" cy="857810"/>
            <a:chOff x="1186550" y="2628187"/>
            <a:chExt cx="9948147" cy="857810"/>
          </a:xfrm>
        </p:grpSpPr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10371A05-AC70-4F6D-9EBF-29771597058C}"/>
                </a:ext>
              </a:extLst>
            </p:cNvPr>
            <p:cNvSpPr txBox="1"/>
            <p:nvPr/>
          </p:nvSpPr>
          <p:spPr>
            <a:xfrm>
              <a:off x="1186550" y="2895066"/>
              <a:ext cx="1948569" cy="590931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txBody>
            <a:bodyPr wrap="square">
              <a:spAutoFit/>
            </a:bodyPr>
            <a:lstStyle>
              <a:defPPr>
                <a:defRPr lang="en-US"/>
              </a:defPPr>
              <a:lvl2pPr marL="52912" lvl="1" defTabSz="913770" fontAlgn="base">
                <a:spcBef>
                  <a:spcPts val="588"/>
                </a:spcBef>
                <a:spcAft>
                  <a:spcPts val="588"/>
                </a:spcAft>
                <a:buClr>
                  <a:srgbClr val="68217A">
                    <a:lumMod val="50000"/>
                  </a:srgbClr>
                </a:buClr>
                <a:tabLst>
                  <a:tab pos="645523" algn="l"/>
                </a:tabLst>
                <a:defRPr sz="2353">
                  <a:ln>
                    <a:solidFill>
                      <a:srgbClr val="FFFFFF">
                        <a:alpha val="0"/>
                      </a:srgbClr>
                    </a:solidFill>
                  </a:ln>
                  <a:gradFill>
                    <a:gsLst>
                      <a:gs pos="85321">
                        <a:srgbClr val="505050"/>
                      </a:gs>
                      <a:gs pos="57000">
                        <a:srgbClr val="505050"/>
                      </a:gs>
                    </a:gsLst>
                  </a:gradFill>
                  <a:ea typeface="Segoe UI" pitchFamily="34" charset="0"/>
                  <a:cs typeface="Segoe UI" pitchFamily="34" charset="0"/>
                </a:defRPr>
              </a:lvl2pPr>
            </a:lstStyle>
            <a:p>
              <a:pPr marL="112692" lvl="1">
                <a:lnSpc>
                  <a:spcPct val="90000"/>
                </a:lnSpc>
                <a:spcAft>
                  <a:spcPts val="612"/>
                </a:spcAft>
              </a:pPr>
              <a:r>
                <a:rPr lang="en-US" sz="1800" dirty="0">
                  <a:solidFill>
                    <a:srgbClr val="000000">
                      <a:lumMod val="75000"/>
                      <a:lumOff val="25000"/>
                    </a:srgbClr>
                  </a:solidFill>
                </a:rPr>
                <a:t>In traditional MapReduce</a:t>
              </a:r>
            </a:p>
          </p:txBody>
        </p: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29D3189B-7215-425C-AF37-3CCEE8884A4B}"/>
                </a:ext>
              </a:extLst>
            </p:cNvPr>
            <p:cNvGrpSpPr/>
            <p:nvPr/>
          </p:nvGrpSpPr>
          <p:grpSpPr>
            <a:xfrm>
              <a:off x="3256233" y="2628187"/>
              <a:ext cx="7878464" cy="800114"/>
              <a:chOff x="3256233" y="2628187"/>
              <a:chExt cx="7878464" cy="800114"/>
            </a:xfrm>
          </p:grpSpPr>
          <p:sp>
            <p:nvSpPr>
              <p:cNvPr id="97" name="Flowchart: Magnetic Disk 96">
                <a:extLst>
                  <a:ext uri="{FF2B5EF4-FFF2-40B4-BE49-F238E27FC236}">
                    <a16:creationId xmlns:a16="http://schemas.microsoft.com/office/drawing/2014/main" id="{678EC0DB-9E86-420F-A264-5CEB7D861BFE}"/>
                  </a:ext>
                </a:extLst>
              </p:cNvPr>
              <p:cNvSpPr/>
              <p:nvPr/>
            </p:nvSpPr>
            <p:spPr bwMode="auto">
              <a:xfrm>
                <a:off x="3256233" y="2976540"/>
                <a:ext cx="633323" cy="419458"/>
              </a:xfrm>
              <a:prstGeom prst="flowChartMagneticDisk">
                <a:avLst/>
              </a:prstGeom>
              <a:solidFill>
                <a:srgbClr val="D94913"/>
              </a:solidFill>
              <a:ln w="12700">
                <a:solidFill>
                  <a:schemeClr val="bg2">
                    <a:lumMod val="25000"/>
                    <a:lumOff val="75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51028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836" dirty="0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98" name="Flowchart: Magnetic Disk 97">
                <a:extLst>
                  <a:ext uri="{FF2B5EF4-FFF2-40B4-BE49-F238E27FC236}">
                    <a16:creationId xmlns:a16="http://schemas.microsoft.com/office/drawing/2014/main" id="{0047FE88-5FB1-4FCA-879C-52B5BB498111}"/>
                  </a:ext>
                </a:extLst>
              </p:cNvPr>
              <p:cNvSpPr/>
              <p:nvPr/>
            </p:nvSpPr>
            <p:spPr bwMode="auto">
              <a:xfrm>
                <a:off x="6370851" y="2976540"/>
                <a:ext cx="633323" cy="419458"/>
              </a:xfrm>
              <a:prstGeom prst="flowChartMagneticDisk">
                <a:avLst/>
              </a:prstGeom>
              <a:solidFill>
                <a:srgbClr val="D94913"/>
              </a:solidFill>
              <a:ln w="12700">
                <a:solidFill>
                  <a:schemeClr val="bg2">
                    <a:lumMod val="25000"/>
                    <a:lumOff val="75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51028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836" dirty="0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99" name="Flowchart: Magnetic Disk 98">
                <a:extLst>
                  <a:ext uri="{FF2B5EF4-FFF2-40B4-BE49-F238E27FC236}">
                    <a16:creationId xmlns:a16="http://schemas.microsoft.com/office/drawing/2014/main" id="{937ABCCD-0F0D-4B19-9B55-506FCF26B674}"/>
                  </a:ext>
                </a:extLst>
              </p:cNvPr>
              <p:cNvSpPr/>
              <p:nvPr/>
            </p:nvSpPr>
            <p:spPr bwMode="auto">
              <a:xfrm>
                <a:off x="9772175" y="3008843"/>
                <a:ext cx="633323" cy="419458"/>
              </a:xfrm>
              <a:prstGeom prst="flowChartMagneticDisk">
                <a:avLst/>
              </a:prstGeom>
              <a:solidFill>
                <a:srgbClr val="D94913"/>
              </a:solidFill>
              <a:ln w="12700">
                <a:solidFill>
                  <a:schemeClr val="bg2">
                    <a:lumMod val="25000"/>
                    <a:lumOff val="75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51028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836" dirty="0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cxnSp>
            <p:nvCxnSpPr>
              <p:cNvPr id="100" name="Straight Arrow Connector 99">
                <a:extLst>
                  <a:ext uri="{FF2B5EF4-FFF2-40B4-BE49-F238E27FC236}">
                    <a16:creationId xmlns:a16="http://schemas.microsoft.com/office/drawing/2014/main" id="{D3878372-0781-4B6A-8E0D-74F07032DB31}"/>
                  </a:ext>
                </a:extLst>
              </p:cNvPr>
              <p:cNvCxnSpPr/>
              <p:nvPr/>
            </p:nvCxnSpPr>
            <p:spPr>
              <a:xfrm flipV="1">
                <a:off x="4038239" y="3212407"/>
                <a:ext cx="550659" cy="1"/>
              </a:xfrm>
              <a:prstGeom prst="straightConnector1">
                <a:avLst/>
              </a:prstGeom>
              <a:ln w="38100">
                <a:solidFill>
                  <a:schemeClr val="tx1">
                    <a:lumMod val="65000"/>
                    <a:lumOff val="35000"/>
                  </a:schemeClr>
                </a:soli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Arrow Connector 100">
                <a:extLst>
                  <a:ext uri="{FF2B5EF4-FFF2-40B4-BE49-F238E27FC236}">
                    <a16:creationId xmlns:a16="http://schemas.microsoft.com/office/drawing/2014/main" id="{ACDB5D53-B81F-4B60-BA92-B0059D7D5A6A}"/>
                  </a:ext>
                </a:extLst>
              </p:cNvPr>
              <p:cNvCxnSpPr/>
              <p:nvPr/>
            </p:nvCxnSpPr>
            <p:spPr>
              <a:xfrm flipV="1">
                <a:off x="7207729" y="3212407"/>
                <a:ext cx="550659" cy="1"/>
              </a:xfrm>
              <a:prstGeom prst="straightConnector1">
                <a:avLst/>
              </a:prstGeom>
              <a:ln w="38100">
                <a:solidFill>
                  <a:schemeClr val="tx1">
                    <a:lumMod val="65000"/>
                    <a:lumOff val="35000"/>
                  </a:schemeClr>
                </a:soli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Arrow Connector 101">
                <a:extLst>
                  <a:ext uri="{FF2B5EF4-FFF2-40B4-BE49-F238E27FC236}">
                    <a16:creationId xmlns:a16="http://schemas.microsoft.com/office/drawing/2014/main" id="{FF7A2D94-29A7-41C7-8381-E2D9741AFA09}"/>
                  </a:ext>
                </a:extLst>
              </p:cNvPr>
              <p:cNvCxnSpPr/>
              <p:nvPr/>
            </p:nvCxnSpPr>
            <p:spPr>
              <a:xfrm flipV="1">
                <a:off x="8934809" y="3208522"/>
                <a:ext cx="550659" cy="1"/>
              </a:xfrm>
              <a:prstGeom prst="straightConnector1">
                <a:avLst/>
              </a:prstGeom>
              <a:ln w="38100">
                <a:solidFill>
                  <a:schemeClr val="tx1">
                    <a:lumMod val="65000"/>
                    <a:lumOff val="35000"/>
                  </a:schemeClr>
                </a:soli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Arrow Connector 102">
                <a:extLst>
                  <a:ext uri="{FF2B5EF4-FFF2-40B4-BE49-F238E27FC236}">
                    <a16:creationId xmlns:a16="http://schemas.microsoft.com/office/drawing/2014/main" id="{B0FEF2E4-B35B-4E58-BCF1-7BC789FD07ED}"/>
                  </a:ext>
                </a:extLst>
              </p:cNvPr>
              <p:cNvCxnSpPr/>
              <p:nvPr/>
            </p:nvCxnSpPr>
            <p:spPr>
              <a:xfrm flipV="1">
                <a:off x="10584038" y="3242588"/>
                <a:ext cx="550659" cy="1"/>
              </a:xfrm>
              <a:prstGeom prst="straightConnector1">
                <a:avLst/>
              </a:prstGeom>
              <a:ln w="38100">
                <a:solidFill>
                  <a:schemeClr val="tx1">
                    <a:lumMod val="65000"/>
                    <a:lumOff val="35000"/>
                  </a:schemeClr>
                </a:soli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Arrow Connector 103">
                <a:extLst>
                  <a:ext uri="{FF2B5EF4-FFF2-40B4-BE49-F238E27FC236}">
                    <a16:creationId xmlns:a16="http://schemas.microsoft.com/office/drawing/2014/main" id="{622BBDF2-B65E-4EF1-BDC3-182BC4B713D9}"/>
                  </a:ext>
                </a:extLst>
              </p:cNvPr>
              <p:cNvCxnSpPr/>
              <p:nvPr/>
            </p:nvCxnSpPr>
            <p:spPr>
              <a:xfrm flipV="1">
                <a:off x="5622559" y="3216450"/>
                <a:ext cx="550659" cy="1"/>
              </a:xfrm>
              <a:prstGeom prst="straightConnector1">
                <a:avLst/>
              </a:prstGeom>
              <a:ln w="38100">
                <a:solidFill>
                  <a:schemeClr val="tx1">
                    <a:lumMod val="65000"/>
                    <a:lumOff val="35000"/>
                  </a:schemeClr>
                </a:soli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EF8B0233-AA4B-4F8B-834C-699EEEB56ABD}"/>
                  </a:ext>
                </a:extLst>
              </p:cNvPr>
              <p:cNvSpPr txBox="1"/>
              <p:nvPr/>
            </p:nvSpPr>
            <p:spPr>
              <a:xfrm>
                <a:off x="3585329" y="2636897"/>
                <a:ext cx="1456479" cy="3739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186521" tIns="149217" rIns="186521" bIns="149217" rtlCol="0">
                <a:noAutofit/>
              </a:bodyPr>
              <a:lstStyle/>
              <a:p>
                <a:pPr algn="ctr" defTabSz="932597">
                  <a:lnSpc>
                    <a:spcPct val="90000"/>
                  </a:lnSpc>
                  <a:spcAft>
                    <a:spcPts val="612"/>
                  </a:spcAft>
                </a:pPr>
                <a:r>
                  <a:rPr lang="en-US" sz="1400" dirty="0">
                    <a:solidFill>
                      <a:srgbClr val="000000">
                        <a:lumMod val="75000"/>
                        <a:lumOff val="25000"/>
                      </a:srgbClr>
                    </a:solidFill>
                  </a:rPr>
                  <a:t>Reads from</a:t>
                </a:r>
                <a:br>
                  <a:rPr lang="en-US" sz="1400" dirty="0">
                    <a:solidFill>
                      <a:srgbClr val="000000">
                        <a:lumMod val="75000"/>
                        <a:lumOff val="25000"/>
                      </a:srgbClr>
                    </a:solidFill>
                  </a:rPr>
                </a:br>
                <a:r>
                  <a:rPr lang="en-US" sz="1400" dirty="0">
                    <a:solidFill>
                      <a:srgbClr val="000000">
                        <a:lumMod val="75000"/>
                        <a:lumOff val="25000"/>
                      </a:srgbClr>
                    </a:solidFill>
                  </a:rPr>
                  <a:t>HDFS</a:t>
                </a:r>
              </a:p>
            </p:txBody>
          </p:sp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285F34A7-938D-461F-AF9E-D766B9277D0F}"/>
                  </a:ext>
                </a:extLst>
              </p:cNvPr>
              <p:cNvSpPr txBox="1"/>
              <p:nvPr/>
            </p:nvSpPr>
            <p:spPr>
              <a:xfrm>
                <a:off x="5169649" y="2636148"/>
                <a:ext cx="1456479" cy="3739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186521" tIns="149217" rIns="186521" bIns="149217" rtlCol="0">
                <a:noAutofit/>
              </a:bodyPr>
              <a:lstStyle/>
              <a:p>
                <a:pPr algn="ctr" defTabSz="932597">
                  <a:lnSpc>
                    <a:spcPct val="90000"/>
                  </a:lnSpc>
                  <a:spcAft>
                    <a:spcPts val="612"/>
                  </a:spcAft>
                </a:pPr>
                <a:r>
                  <a:rPr lang="en-US" sz="1400" dirty="0">
                    <a:solidFill>
                      <a:srgbClr val="000000">
                        <a:lumMod val="75000"/>
                        <a:lumOff val="25000"/>
                      </a:srgbClr>
                    </a:solidFill>
                  </a:rPr>
                  <a:t>Writes to</a:t>
                </a:r>
                <a:br>
                  <a:rPr lang="en-US" sz="1400" dirty="0">
                    <a:solidFill>
                      <a:srgbClr val="000000">
                        <a:lumMod val="75000"/>
                        <a:lumOff val="25000"/>
                      </a:srgbClr>
                    </a:solidFill>
                  </a:rPr>
                </a:br>
                <a:r>
                  <a:rPr lang="en-US" sz="1400" dirty="0">
                    <a:solidFill>
                      <a:srgbClr val="000000">
                        <a:lumMod val="75000"/>
                        <a:lumOff val="25000"/>
                      </a:srgbClr>
                    </a:solidFill>
                  </a:rPr>
                  <a:t>HDFS</a:t>
                </a:r>
              </a:p>
            </p:txBody>
          </p:sp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6D021E9B-0356-47FA-92B3-4E852C6C7941}"/>
                  </a:ext>
                </a:extLst>
              </p:cNvPr>
              <p:cNvSpPr txBox="1"/>
              <p:nvPr/>
            </p:nvSpPr>
            <p:spPr>
              <a:xfrm>
                <a:off x="6707890" y="2646994"/>
                <a:ext cx="1456479" cy="3739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186521" tIns="149217" rIns="186521" bIns="149217" rtlCol="0">
                <a:noAutofit/>
              </a:bodyPr>
              <a:lstStyle/>
              <a:p>
                <a:pPr algn="ctr" defTabSz="932597">
                  <a:lnSpc>
                    <a:spcPct val="90000"/>
                  </a:lnSpc>
                  <a:spcAft>
                    <a:spcPts val="612"/>
                  </a:spcAft>
                </a:pPr>
                <a:r>
                  <a:rPr lang="en-US" sz="1400" dirty="0">
                    <a:solidFill>
                      <a:srgbClr val="000000">
                        <a:lumMod val="75000"/>
                        <a:lumOff val="25000"/>
                      </a:srgbClr>
                    </a:solidFill>
                  </a:rPr>
                  <a:t>Reads from</a:t>
                </a:r>
                <a:br>
                  <a:rPr lang="en-US" sz="1400" dirty="0">
                    <a:solidFill>
                      <a:srgbClr val="000000">
                        <a:lumMod val="75000"/>
                        <a:lumOff val="25000"/>
                      </a:srgbClr>
                    </a:solidFill>
                  </a:rPr>
                </a:br>
                <a:r>
                  <a:rPr lang="en-US" sz="1400" dirty="0">
                    <a:solidFill>
                      <a:srgbClr val="000000">
                        <a:lumMod val="75000"/>
                        <a:lumOff val="25000"/>
                      </a:srgbClr>
                    </a:solidFill>
                  </a:rPr>
                  <a:t>HDFS</a:t>
                </a:r>
              </a:p>
            </p:txBody>
          </p:sp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E6D24CC5-8F15-4282-BF02-3A551BC76F17}"/>
                  </a:ext>
                </a:extLst>
              </p:cNvPr>
              <p:cNvSpPr txBox="1"/>
              <p:nvPr/>
            </p:nvSpPr>
            <p:spPr>
              <a:xfrm>
                <a:off x="8481899" y="2628187"/>
                <a:ext cx="1456479" cy="373960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txBody>
              <a:bodyPr wrap="none" lIns="186521" tIns="149217" rIns="186521" bIns="149217" rtlCol="0">
                <a:noAutofit/>
              </a:bodyPr>
              <a:lstStyle/>
              <a:p>
                <a:pPr algn="ctr" defTabSz="932597">
                  <a:lnSpc>
                    <a:spcPct val="90000"/>
                  </a:lnSpc>
                  <a:spcAft>
                    <a:spcPts val="612"/>
                  </a:spcAft>
                </a:pPr>
                <a:r>
                  <a:rPr lang="en-US" sz="1400" dirty="0">
                    <a:solidFill>
                      <a:srgbClr val="000000">
                        <a:lumMod val="75000"/>
                        <a:lumOff val="25000"/>
                      </a:srgbClr>
                    </a:solidFill>
                  </a:rPr>
                  <a:t>Writes to </a:t>
                </a:r>
                <a:br>
                  <a:rPr lang="en-US" sz="1400" dirty="0">
                    <a:solidFill>
                      <a:srgbClr val="000000">
                        <a:lumMod val="75000"/>
                        <a:lumOff val="25000"/>
                      </a:srgbClr>
                    </a:solidFill>
                  </a:rPr>
                </a:br>
                <a:r>
                  <a:rPr lang="en-US" sz="1400" dirty="0">
                    <a:solidFill>
                      <a:srgbClr val="000000">
                        <a:lumMod val="75000"/>
                        <a:lumOff val="25000"/>
                      </a:srgbClr>
                    </a:solidFill>
                  </a:rPr>
                  <a:t>HDFS</a:t>
                </a:r>
              </a:p>
            </p:txBody>
          </p:sp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7804752B-EB60-41E3-B1DE-9B4B8FA12A45}"/>
                  </a:ext>
                </a:extLst>
              </p:cNvPr>
              <p:cNvSpPr/>
              <p:nvPr/>
            </p:nvSpPr>
            <p:spPr bwMode="auto">
              <a:xfrm>
                <a:off x="4696978" y="3081093"/>
                <a:ext cx="835710" cy="314906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2">
                    <a:lumMod val="25000"/>
                    <a:lumOff val="75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51028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400" dirty="0">
                    <a:solidFill>
                      <a:schemeClr val="tx2"/>
                    </a:solidFill>
                    <a:latin typeface="Segoe UI" panose="020B0502040204020203" pitchFamily="34" charset="0"/>
                    <a:ea typeface="Segoe UI" panose="020B0502040204020203" pitchFamily="34" charset="0"/>
                    <a:cs typeface="Segoe UI" panose="020B0502040204020203" pitchFamily="34" charset="0"/>
                  </a:rPr>
                  <a:t>Step</a:t>
                </a:r>
                <a:r>
                  <a:rPr lang="en-US" sz="1400" dirty="0">
                    <a:solidFill>
                      <a:schemeClr val="tx2"/>
                    </a:solidFill>
                    <a:latin typeface="Segoe UI Light"/>
                    <a:ea typeface="Segoe UI" pitchFamily="34" charset="0"/>
                    <a:cs typeface="Segoe UI" pitchFamily="34" charset="0"/>
                  </a:rPr>
                  <a:t> 1</a:t>
                </a:r>
              </a:p>
            </p:txBody>
          </p:sp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268D1614-5496-4575-9630-E4F318443974}"/>
                  </a:ext>
                </a:extLst>
              </p:cNvPr>
              <p:cNvSpPr/>
              <p:nvPr/>
            </p:nvSpPr>
            <p:spPr bwMode="auto">
              <a:xfrm>
                <a:off x="7861887" y="3081093"/>
                <a:ext cx="835710" cy="314906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2">
                    <a:lumMod val="25000"/>
                    <a:lumOff val="75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51028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400" dirty="0">
                    <a:solidFill>
                      <a:schemeClr val="tx2"/>
                    </a:solidFill>
                    <a:latin typeface="Segoe UI" panose="020B0502040204020203" pitchFamily="34" charset="0"/>
                    <a:ea typeface="Segoe UI" panose="020B0502040204020203" pitchFamily="34" charset="0"/>
                    <a:cs typeface="Segoe UI" panose="020B0502040204020203" pitchFamily="34" charset="0"/>
                  </a:rPr>
                  <a:t>Step</a:t>
                </a:r>
                <a:r>
                  <a:rPr lang="en-US" sz="1400" dirty="0">
                    <a:solidFill>
                      <a:schemeClr val="tx2"/>
                    </a:solidFill>
                    <a:latin typeface="Segoe UI Light"/>
                    <a:ea typeface="Segoe UI" pitchFamily="34" charset="0"/>
                    <a:cs typeface="Segoe UI" pitchFamily="34" charset="0"/>
                  </a:rPr>
                  <a:t> 2</a:t>
                </a:r>
              </a:p>
            </p:txBody>
          </p:sp>
        </p:grp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8850BBC1-BF7B-4F51-93A7-77D3C6AF9FA7}"/>
              </a:ext>
            </a:extLst>
          </p:cNvPr>
          <p:cNvGrpSpPr/>
          <p:nvPr/>
        </p:nvGrpSpPr>
        <p:grpSpPr>
          <a:xfrm>
            <a:off x="1450449" y="3903865"/>
            <a:ext cx="9723812" cy="1064311"/>
            <a:chOff x="1450449" y="3903865"/>
            <a:chExt cx="9723812" cy="1064311"/>
          </a:xfrm>
        </p:grpSpPr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14DB00A2-C4D2-446D-8809-18A74A3BB33B}"/>
                </a:ext>
              </a:extLst>
            </p:cNvPr>
            <p:cNvGrpSpPr/>
            <p:nvPr/>
          </p:nvGrpSpPr>
          <p:grpSpPr>
            <a:xfrm>
              <a:off x="1450449" y="3903865"/>
              <a:ext cx="9116522" cy="1064311"/>
              <a:chOff x="1215010" y="3784158"/>
              <a:chExt cx="9116522" cy="1064311"/>
            </a:xfrm>
          </p:grpSpPr>
          <p:sp>
            <p:nvSpPr>
              <p:cNvPr id="113" name="Flowchart: Magnetic Disk 112">
                <a:extLst>
                  <a:ext uri="{FF2B5EF4-FFF2-40B4-BE49-F238E27FC236}">
                    <a16:creationId xmlns:a16="http://schemas.microsoft.com/office/drawing/2014/main" id="{1E9CB9E5-B3BA-4816-81ED-1E2C10734871}"/>
                  </a:ext>
                </a:extLst>
              </p:cNvPr>
              <p:cNvSpPr/>
              <p:nvPr/>
            </p:nvSpPr>
            <p:spPr bwMode="auto">
              <a:xfrm>
                <a:off x="3278442" y="4261287"/>
                <a:ext cx="633323" cy="419458"/>
              </a:xfrm>
              <a:prstGeom prst="flowChartMagneticDisk">
                <a:avLst/>
              </a:prstGeom>
              <a:solidFill>
                <a:srgbClr val="D94913"/>
              </a:solidFill>
              <a:ln w="12700">
                <a:solidFill>
                  <a:schemeClr val="tx1">
                    <a:lumMod val="65000"/>
                    <a:lumOff val="35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51028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836" dirty="0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14" name="Picture 2" descr="http://ps4daily.com/wp-content/uploads/2013/04/memory-chip-icon.jpg">
                <a:extLst>
                  <a:ext uri="{FF2B5EF4-FFF2-40B4-BE49-F238E27FC236}">
                    <a16:creationId xmlns:a16="http://schemas.microsoft.com/office/drawing/2014/main" id="{C8589B85-ABE1-4F1F-862F-9D2BEDE5E5E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33542" y="4126271"/>
                <a:ext cx="980609" cy="6894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5" name="Picture 2" descr="http://ps4daily.com/wp-content/uploads/2013/04/memory-chip-icon.jpg">
                <a:extLst>
                  <a:ext uri="{FF2B5EF4-FFF2-40B4-BE49-F238E27FC236}">
                    <a16:creationId xmlns:a16="http://schemas.microsoft.com/office/drawing/2014/main" id="{C65602EB-EA2C-48F3-BBE0-9A0C079B2FE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350923" y="4158978"/>
                <a:ext cx="980609" cy="6894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6" name="Rectangle 115">
                <a:extLst>
                  <a:ext uri="{FF2B5EF4-FFF2-40B4-BE49-F238E27FC236}">
                    <a16:creationId xmlns:a16="http://schemas.microsoft.com/office/drawing/2014/main" id="{4BCB27EA-AEE6-46DD-BFFF-452CCA850628}"/>
                  </a:ext>
                </a:extLst>
              </p:cNvPr>
              <p:cNvSpPr/>
              <p:nvPr/>
            </p:nvSpPr>
            <p:spPr bwMode="auto">
              <a:xfrm>
                <a:off x="4658493" y="4313563"/>
                <a:ext cx="835710" cy="314906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51028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400" dirty="0">
                    <a:solidFill>
                      <a:schemeClr val="tx2"/>
                    </a:solidFill>
                    <a:latin typeface="Segoe UI" panose="020B0502040204020203" pitchFamily="34" charset="0"/>
                    <a:ea typeface="Segoe UI" panose="020B0502040204020203" pitchFamily="34" charset="0"/>
                    <a:cs typeface="Segoe UI" panose="020B0502040204020203" pitchFamily="34" charset="0"/>
                  </a:rPr>
                  <a:t>Step</a:t>
                </a:r>
                <a:r>
                  <a:rPr lang="en-US" sz="1400" dirty="0">
                    <a:solidFill>
                      <a:schemeClr val="tx2"/>
                    </a:solidFill>
                    <a:latin typeface="Segoe UI Light"/>
                    <a:ea typeface="Segoe UI" pitchFamily="34" charset="0"/>
                    <a:cs typeface="Segoe UI" pitchFamily="34" charset="0"/>
                  </a:rPr>
                  <a:t> 1</a:t>
                </a:r>
              </a:p>
            </p:txBody>
          </p:sp>
          <p:cxnSp>
            <p:nvCxnSpPr>
              <p:cNvPr id="117" name="Straight Arrow Connector 116">
                <a:extLst>
                  <a:ext uri="{FF2B5EF4-FFF2-40B4-BE49-F238E27FC236}">
                    <a16:creationId xmlns:a16="http://schemas.microsoft.com/office/drawing/2014/main" id="{524FC8CD-5571-4894-B645-CDDBCC6958FE}"/>
                  </a:ext>
                </a:extLst>
              </p:cNvPr>
              <p:cNvCxnSpPr/>
              <p:nvPr/>
            </p:nvCxnSpPr>
            <p:spPr>
              <a:xfrm flipV="1">
                <a:off x="4038239" y="4471016"/>
                <a:ext cx="550659" cy="1"/>
              </a:xfrm>
              <a:prstGeom prst="straightConnector1">
                <a:avLst/>
              </a:prstGeom>
              <a:ln w="38100">
                <a:solidFill>
                  <a:schemeClr val="tx1">
                    <a:lumMod val="65000"/>
                    <a:lumOff val="35000"/>
                  </a:schemeClr>
                </a:soli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BAE363CE-0E64-4DF7-9945-D116C62AF29E}"/>
                  </a:ext>
                </a:extLst>
              </p:cNvPr>
              <p:cNvSpPr txBox="1"/>
              <p:nvPr/>
            </p:nvSpPr>
            <p:spPr>
              <a:xfrm>
                <a:off x="3585329" y="3784158"/>
                <a:ext cx="1456479" cy="52872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186521" tIns="149217" rIns="186521" bIns="149217" rtlCol="0">
                <a:noAutofit/>
              </a:bodyPr>
              <a:lstStyle/>
              <a:p>
                <a:pPr algn="ctr" defTabSz="932597">
                  <a:lnSpc>
                    <a:spcPct val="50000"/>
                  </a:lnSpc>
                  <a:spcAft>
                    <a:spcPts val="612"/>
                  </a:spcAft>
                </a:pPr>
                <a:r>
                  <a:rPr lang="en-US" sz="1400" dirty="0">
                    <a:solidFill>
                      <a:srgbClr val="000000">
                        <a:lumMod val="75000"/>
                        <a:lumOff val="25000"/>
                      </a:srgbClr>
                    </a:solidFill>
                  </a:rPr>
                  <a:t>Reads and writes</a:t>
                </a:r>
              </a:p>
              <a:p>
                <a:pPr algn="ctr" defTabSz="932597">
                  <a:lnSpc>
                    <a:spcPct val="50000"/>
                  </a:lnSpc>
                  <a:spcAft>
                    <a:spcPts val="612"/>
                  </a:spcAft>
                </a:pPr>
                <a:r>
                  <a:rPr lang="en-US" sz="1400" dirty="0">
                    <a:solidFill>
                      <a:srgbClr val="000000">
                        <a:lumMod val="75000"/>
                        <a:lumOff val="25000"/>
                      </a:srgbClr>
                    </a:solidFill>
                  </a:rPr>
                  <a:t> from HDFS</a:t>
                </a:r>
              </a:p>
            </p:txBody>
          </p:sp>
          <p:cxnSp>
            <p:nvCxnSpPr>
              <p:cNvPr id="119" name="Straight Arrow Connector 118">
                <a:extLst>
                  <a:ext uri="{FF2B5EF4-FFF2-40B4-BE49-F238E27FC236}">
                    <a16:creationId xmlns:a16="http://schemas.microsoft.com/office/drawing/2014/main" id="{8328DD57-B994-4348-B99C-FA9954DA9F21}"/>
                  </a:ext>
                </a:extLst>
              </p:cNvPr>
              <p:cNvCxnSpPr/>
              <p:nvPr/>
            </p:nvCxnSpPr>
            <p:spPr>
              <a:xfrm flipV="1">
                <a:off x="5622559" y="4471016"/>
                <a:ext cx="550659" cy="1"/>
              </a:xfrm>
              <a:prstGeom prst="straightConnector1">
                <a:avLst/>
              </a:prstGeom>
              <a:ln w="38100">
                <a:solidFill>
                  <a:schemeClr val="tx1">
                    <a:lumMod val="65000"/>
                    <a:lumOff val="35000"/>
                  </a:schemeClr>
                </a:soli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Arrow Connector 120">
                <a:extLst>
                  <a:ext uri="{FF2B5EF4-FFF2-40B4-BE49-F238E27FC236}">
                    <a16:creationId xmlns:a16="http://schemas.microsoft.com/office/drawing/2014/main" id="{4918CB66-2593-4F56-B41C-282B38E4FDEF}"/>
                  </a:ext>
                </a:extLst>
              </p:cNvPr>
              <p:cNvCxnSpPr/>
              <p:nvPr/>
            </p:nvCxnSpPr>
            <p:spPr>
              <a:xfrm flipV="1">
                <a:off x="7217826" y="4471016"/>
                <a:ext cx="550659" cy="1"/>
              </a:xfrm>
              <a:prstGeom prst="straightConnector1">
                <a:avLst/>
              </a:prstGeom>
              <a:ln w="38100">
                <a:solidFill>
                  <a:schemeClr val="tx1">
                    <a:lumMod val="65000"/>
                    <a:lumOff val="35000"/>
                  </a:schemeClr>
                </a:soli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E757D6F6-D8AD-47E8-8B5A-FA1678B2E82E}"/>
                  </a:ext>
                </a:extLst>
              </p:cNvPr>
              <p:cNvSpPr txBox="1"/>
              <p:nvPr/>
            </p:nvSpPr>
            <p:spPr>
              <a:xfrm>
                <a:off x="1215010" y="4332908"/>
                <a:ext cx="1206095" cy="341632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2pPr marL="52912" lvl="1" defTabSz="913770" fontAlgn="base">
                  <a:spcBef>
                    <a:spcPts val="588"/>
                  </a:spcBef>
                  <a:spcAft>
                    <a:spcPts val="588"/>
                  </a:spcAft>
                  <a:buClr>
                    <a:srgbClr val="68217A">
                      <a:lumMod val="50000"/>
                    </a:srgbClr>
                  </a:buClr>
                  <a:tabLst>
                    <a:tab pos="645523" algn="l"/>
                  </a:tabLst>
                  <a:defRPr sz="2353">
                    <a:ln>
                      <a:solidFill>
                        <a:srgbClr val="FFFFFF">
                          <a:alpha val="0"/>
                        </a:srgbClr>
                      </a:solidFill>
                    </a:ln>
                    <a:gradFill>
                      <a:gsLst>
                        <a:gs pos="85321">
                          <a:srgbClr val="505050"/>
                        </a:gs>
                        <a:gs pos="57000">
                          <a:srgbClr val="505050"/>
                        </a:gs>
                      </a:gsLst>
                    </a:gradFill>
                    <a:ea typeface="Segoe UI" pitchFamily="34" charset="0"/>
                    <a:cs typeface="Segoe UI" pitchFamily="34" charset="0"/>
                  </a:defRPr>
                </a:lvl2pPr>
              </a:lstStyle>
              <a:p>
                <a:pPr marL="112692" lvl="1">
                  <a:lnSpc>
                    <a:spcPct val="90000"/>
                  </a:lnSpc>
                  <a:spcAft>
                    <a:spcPts val="612"/>
                  </a:spcAft>
                </a:pPr>
                <a:r>
                  <a:rPr lang="en-US" sz="1800" dirty="0">
                    <a:solidFill>
                      <a:srgbClr val="000000">
                        <a:lumMod val="75000"/>
                        <a:lumOff val="25000"/>
                      </a:srgbClr>
                    </a:solidFill>
                  </a:rPr>
                  <a:t>In Spark</a:t>
                </a:r>
              </a:p>
            </p:txBody>
          </p:sp>
        </p:grp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FFBA76F2-8F6D-4A81-89CF-33C0F8906F4E}"/>
                </a:ext>
              </a:extLst>
            </p:cNvPr>
            <p:cNvSpPr/>
            <p:nvPr/>
          </p:nvSpPr>
          <p:spPr bwMode="auto">
            <a:xfrm>
              <a:off x="8056863" y="4433270"/>
              <a:ext cx="835710" cy="314906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65000"/>
                  <a:lumOff val="3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51028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chemeClr val="tx2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Step</a:t>
              </a:r>
              <a:r>
                <a:rPr lang="en-US" sz="1400" dirty="0">
                  <a:solidFill>
                    <a:schemeClr val="tx2"/>
                  </a:solidFill>
                  <a:latin typeface="Segoe UI Light"/>
                  <a:ea typeface="Segoe UI" pitchFamily="34" charset="0"/>
                  <a:cs typeface="Segoe UI" pitchFamily="34" charset="0"/>
                </a:rPr>
                <a:t> 2</a:t>
              </a:r>
            </a:p>
          </p:txBody>
        </p:sp>
        <p:cxnSp>
          <p:nvCxnSpPr>
            <p:cNvPr id="131" name="Straight Arrow Connector 130">
              <a:extLst>
                <a:ext uri="{FF2B5EF4-FFF2-40B4-BE49-F238E27FC236}">
                  <a16:creationId xmlns:a16="http://schemas.microsoft.com/office/drawing/2014/main" id="{55BF5AE8-3679-403E-85AB-96A56332BD76}"/>
                </a:ext>
              </a:extLst>
            </p:cNvPr>
            <p:cNvCxnSpPr/>
            <p:nvPr/>
          </p:nvCxnSpPr>
          <p:spPr>
            <a:xfrm flipV="1">
              <a:off x="8938962" y="4628156"/>
              <a:ext cx="550659" cy="1"/>
            </a:xfrm>
            <a:prstGeom prst="straightConnector1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Arrow Connector 131">
              <a:extLst>
                <a:ext uri="{FF2B5EF4-FFF2-40B4-BE49-F238E27FC236}">
                  <a16:creationId xmlns:a16="http://schemas.microsoft.com/office/drawing/2014/main" id="{24752731-BEC0-4B76-82E9-AF94EF86DA1F}"/>
                </a:ext>
              </a:extLst>
            </p:cNvPr>
            <p:cNvCxnSpPr/>
            <p:nvPr/>
          </p:nvCxnSpPr>
          <p:spPr>
            <a:xfrm flipV="1">
              <a:off x="10623602" y="4611814"/>
              <a:ext cx="550659" cy="1"/>
            </a:xfrm>
            <a:prstGeom prst="straightConnector1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3" name="TextBox 132">
            <a:extLst>
              <a:ext uri="{FF2B5EF4-FFF2-40B4-BE49-F238E27FC236}">
                <a16:creationId xmlns:a16="http://schemas.microsoft.com/office/drawing/2014/main" id="{88379C26-044B-462D-9410-35A1B7D2001B}"/>
              </a:ext>
            </a:extLst>
          </p:cNvPr>
          <p:cNvSpPr txBox="1"/>
          <p:nvPr/>
        </p:nvSpPr>
        <p:spPr>
          <a:xfrm>
            <a:off x="1901372" y="5354495"/>
            <a:ext cx="6751750" cy="7940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EF942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100x faster than MapReduce</a:t>
            </a:r>
          </a:p>
        </p:txBody>
      </p:sp>
    </p:spTree>
    <p:extLst>
      <p:ext uri="{BB962C8B-B14F-4D97-AF65-F5344CB8AC3E}">
        <p14:creationId xmlns:p14="http://schemas.microsoft.com/office/powerpoint/2010/main" val="2249019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63BF91E-9616-4FC7-8E3F-69D46A53DDA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3977" y="981290"/>
            <a:ext cx="4657761" cy="957299"/>
          </a:xfrm>
        </p:spPr>
        <p:txBody>
          <a:bodyPr/>
          <a:lstStyle/>
          <a:p>
            <a:r>
              <a:rPr lang="en-GB" sz="4600" b="1" spc="-50" dirty="0">
                <a:solidFill>
                  <a:srgbClr val="EF942F"/>
                </a:solidFill>
                <a:latin typeface="Calibri Light" panose="020F0302020204030204"/>
                <a:ea typeface="+mj-ea"/>
                <a:cs typeface="+mj-cs"/>
              </a:rPr>
              <a:t>Spark SQL</a:t>
            </a:r>
            <a:endParaRPr lang="pl-PL" sz="4600" b="1" spc="-50" dirty="0">
              <a:solidFill>
                <a:srgbClr val="EF942F"/>
              </a:solidFill>
              <a:latin typeface="Calibri Light" panose="020F0302020204030204"/>
              <a:ea typeface="+mj-ea"/>
              <a:cs typeface="+mj-cs"/>
            </a:endParaRPr>
          </a:p>
        </p:txBody>
      </p:sp>
      <p:pic>
        <p:nvPicPr>
          <p:cNvPr id="2050" name="Picture 2" descr="Znalezione obrazy dla zapytania spark sql">
            <a:extLst>
              <a:ext uri="{FF2B5EF4-FFF2-40B4-BE49-F238E27FC236}">
                <a16:creationId xmlns:a16="http://schemas.microsoft.com/office/drawing/2014/main" id="{8F3DEE8F-C9ED-4863-9C91-2516804A36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1922" y="5168823"/>
            <a:ext cx="2775728" cy="159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7741042-17A2-44A4-A178-4EA8E5138EBC}"/>
              </a:ext>
            </a:extLst>
          </p:cNvPr>
          <p:cNvSpPr/>
          <p:nvPr/>
        </p:nvSpPr>
        <p:spPr>
          <a:xfrm>
            <a:off x="792126" y="2133599"/>
            <a:ext cx="1071407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555555"/>
                </a:solidFill>
                <a:latin typeface="Helvetica Neue"/>
              </a:rPr>
              <a:t>Part of the core distribution since Spark 1.0 (April 2014)</a:t>
            </a:r>
          </a:p>
          <a:p>
            <a:pPr marL="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555555"/>
                </a:solidFill>
                <a:latin typeface="Helvetica Neue"/>
              </a:rPr>
              <a:t>Runs </a:t>
            </a:r>
            <a:r>
              <a:rPr lang="en-US" sz="2000" b="1" dirty="0">
                <a:solidFill>
                  <a:srgbClr val="EF942F"/>
                </a:solidFill>
                <a:latin typeface="Helvetica Neue"/>
              </a:rPr>
              <a:t>SQL / HiveQL queries, </a:t>
            </a:r>
            <a:r>
              <a:rPr lang="en-US" sz="2000" dirty="0">
                <a:solidFill>
                  <a:srgbClr val="555555"/>
                </a:solidFill>
                <a:latin typeface="Helvetica Neue"/>
              </a:rPr>
              <a:t>optionally alongside or replacing existing Hive deployments</a:t>
            </a:r>
          </a:p>
          <a:p>
            <a:pPr marL="0" lvl="1" indent="-342900">
              <a:buFont typeface="Arial" panose="020B0604020202020204" pitchFamily="34" charset="0"/>
              <a:buChar char="•"/>
            </a:pPr>
            <a:r>
              <a:rPr lang="en-US" sz="2000" b="1" dirty="0" err="1">
                <a:solidFill>
                  <a:srgbClr val="EF942F"/>
                </a:solidFill>
                <a:latin typeface="Helvetica Neue"/>
              </a:rPr>
              <a:t>DataFrames</a:t>
            </a:r>
            <a:r>
              <a:rPr lang="en-US" sz="2000" dirty="0">
                <a:solidFill>
                  <a:srgbClr val="555555"/>
                </a:solidFill>
                <a:latin typeface="Helvetica Neue"/>
              </a:rPr>
              <a:t> and </a:t>
            </a:r>
            <a:r>
              <a:rPr lang="en-US" sz="2000" b="1" dirty="0">
                <a:solidFill>
                  <a:srgbClr val="EF942F"/>
                </a:solidFill>
                <a:latin typeface="Helvetica Neue"/>
              </a:rPr>
              <a:t>SQL</a:t>
            </a:r>
            <a:r>
              <a:rPr lang="en-US" sz="2000" dirty="0">
                <a:solidFill>
                  <a:srgbClr val="555555"/>
                </a:solidFill>
                <a:latin typeface="Helvetica Neue"/>
              </a:rPr>
              <a:t> share the same optimization/execution pipeline (Catalyst)</a:t>
            </a:r>
          </a:p>
          <a:p>
            <a:pPr marL="0" lvl="1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555555"/>
              </a:solidFill>
              <a:latin typeface="Helvetica Neue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99BD95-82DD-4880-97AA-C86F9701FC8F}"/>
              </a:ext>
            </a:extLst>
          </p:cNvPr>
          <p:cNvSpPr/>
          <p:nvPr/>
        </p:nvSpPr>
        <p:spPr>
          <a:xfrm>
            <a:off x="1085850" y="3457038"/>
            <a:ext cx="100203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b="1" dirty="0">
                <a:solidFill>
                  <a:srgbClr val="EF942F"/>
                </a:solidFill>
                <a:latin typeface="Helvetica Neue"/>
              </a:rPr>
              <a:t>Using RDD</a:t>
            </a:r>
          </a:p>
          <a:p>
            <a:pPr>
              <a:spcBef>
                <a:spcPts val="0"/>
              </a:spcBef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dirty="0">
                <a:solidFill>
                  <a:srgbClr val="333333"/>
                </a:solidFill>
                <a:latin typeface="Consolas"/>
                <a:ea typeface="ＭＳ 明朝"/>
                <a:cs typeface="Consolas"/>
              </a:rPr>
              <a:t>data </a:t>
            </a:r>
            <a:r>
              <a:rPr lang="en-US" dirty="0">
                <a:solidFill>
                  <a:srgbClr val="A71D5D"/>
                </a:solidFill>
                <a:latin typeface="Consolas"/>
                <a:ea typeface="ＭＳ 明朝"/>
                <a:cs typeface="Consolas"/>
              </a:rPr>
              <a:t>=</a:t>
            </a:r>
            <a:r>
              <a:rPr lang="en-US" dirty="0">
                <a:solidFill>
                  <a:srgbClr val="333333"/>
                </a:solidFill>
                <a:latin typeface="Consolas"/>
                <a:ea typeface="ＭＳ 明朝"/>
                <a:cs typeface="Consolas"/>
              </a:rPr>
              <a:t> </a:t>
            </a:r>
            <a:r>
              <a:rPr lang="en-US" dirty="0" err="1">
                <a:solidFill>
                  <a:srgbClr val="333333"/>
                </a:solidFill>
                <a:latin typeface="Consolas"/>
                <a:ea typeface="ＭＳ 明朝"/>
                <a:cs typeface="Consolas"/>
              </a:rPr>
              <a:t>sc.textFile</a:t>
            </a:r>
            <a:r>
              <a:rPr lang="en-US" dirty="0">
                <a:solidFill>
                  <a:srgbClr val="333333"/>
                </a:solidFill>
                <a:latin typeface="Consolas"/>
                <a:ea typeface="ＭＳ 明朝"/>
                <a:cs typeface="Consolas"/>
              </a:rPr>
              <a:t>(...).split(</a:t>
            </a:r>
            <a:r>
              <a:rPr lang="en-US" dirty="0">
                <a:solidFill>
                  <a:srgbClr val="183691"/>
                </a:solidFill>
                <a:latin typeface="Consolas"/>
                <a:ea typeface="ＭＳ 明朝"/>
                <a:cs typeface="Consolas"/>
              </a:rPr>
              <a:t>"\t"</a:t>
            </a:r>
            <a:r>
              <a:rPr lang="en-US" dirty="0">
                <a:solidFill>
                  <a:srgbClr val="333333"/>
                </a:solidFill>
                <a:latin typeface="Consolas"/>
                <a:ea typeface="ＭＳ 明朝"/>
                <a:cs typeface="Consolas"/>
              </a:rPr>
              <a:t>)</a:t>
            </a:r>
            <a:endParaRPr lang="en-US" dirty="0">
              <a:latin typeface="Consolas"/>
              <a:ea typeface="ＭＳ 明朝"/>
              <a:cs typeface="Consolas"/>
            </a:endParaRPr>
          </a:p>
          <a:p>
            <a:pPr>
              <a:spcBef>
                <a:spcPts val="0"/>
              </a:spcBef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dirty="0" err="1">
                <a:solidFill>
                  <a:srgbClr val="333333"/>
                </a:solidFill>
                <a:latin typeface="Consolas"/>
                <a:ea typeface="ＭＳ 明朝"/>
                <a:cs typeface="Consolas"/>
              </a:rPr>
              <a:t>data.map</a:t>
            </a:r>
            <a:r>
              <a:rPr lang="en-US" dirty="0">
                <a:solidFill>
                  <a:srgbClr val="333333"/>
                </a:solidFill>
                <a:latin typeface="Consolas"/>
                <a:ea typeface="ＭＳ 明朝"/>
                <a:cs typeface="Consolas"/>
              </a:rPr>
              <a:t>(</a:t>
            </a:r>
            <a:r>
              <a:rPr lang="en-US" dirty="0">
                <a:solidFill>
                  <a:srgbClr val="A71D5D"/>
                </a:solidFill>
                <a:latin typeface="Consolas"/>
                <a:ea typeface="ＭＳ 明朝"/>
                <a:cs typeface="Consolas"/>
              </a:rPr>
              <a:t>lambda</a:t>
            </a:r>
            <a:r>
              <a:rPr lang="en-US" dirty="0">
                <a:solidFill>
                  <a:srgbClr val="333333"/>
                </a:solidFill>
                <a:latin typeface="Consolas"/>
                <a:ea typeface="ＭＳ 明朝"/>
                <a:cs typeface="Consolas"/>
              </a:rPr>
              <a:t> x: (x[</a:t>
            </a:r>
            <a:r>
              <a:rPr lang="en-US" dirty="0">
                <a:solidFill>
                  <a:srgbClr val="0086B3"/>
                </a:solidFill>
                <a:latin typeface="Consolas"/>
                <a:ea typeface="ＭＳ 明朝"/>
                <a:cs typeface="Consolas"/>
              </a:rPr>
              <a:t>0</a:t>
            </a:r>
            <a:r>
              <a:rPr lang="en-US" dirty="0">
                <a:solidFill>
                  <a:srgbClr val="333333"/>
                </a:solidFill>
                <a:latin typeface="Consolas"/>
                <a:ea typeface="ＭＳ 明朝"/>
                <a:cs typeface="Consolas"/>
              </a:rPr>
              <a:t>], [int(x[</a:t>
            </a:r>
            <a:r>
              <a:rPr lang="en-US" dirty="0">
                <a:solidFill>
                  <a:srgbClr val="0086B3"/>
                </a:solidFill>
                <a:latin typeface="Consolas"/>
                <a:ea typeface="ＭＳ 明朝"/>
                <a:cs typeface="Consolas"/>
              </a:rPr>
              <a:t>1</a:t>
            </a:r>
            <a:r>
              <a:rPr lang="en-US" dirty="0">
                <a:solidFill>
                  <a:srgbClr val="333333"/>
                </a:solidFill>
                <a:latin typeface="Consolas"/>
                <a:ea typeface="ＭＳ 明朝"/>
                <a:cs typeface="Consolas"/>
              </a:rPr>
              <a:t>]), </a:t>
            </a:r>
            <a:r>
              <a:rPr lang="en-US" dirty="0">
                <a:solidFill>
                  <a:srgbClr val="0086B3"/>
                </a:solidFill>
                <a:latin typeface="Consolas"/>
                <a:ea typeface="ＭＳ 明朝"/>
                <a:cs typeface="Consolas"/>
              </a:rPr>
              <a:t>1</a:t>
            </a:r>
            <a:r>
              <a:rPr lang="en-US" dirty="0">
                <a:solidFill>
                  <a:srgbClr val="333333"/>
                </a:solidFill>
                <a:latin typeface="Consolas"/>
                <a:ea typeface="ＭＳ 明朝"/>
                <a:cs typeface="Consolas"/>
              </a:rPr>
              <a:t>])) \</a:t>
            </a:r>
            <a:endParaRPr lang="en-US" dirty="0">
              <a:latin typeface="Consolas"/>
              <a:ea typeface="ＭＳ 明朝"/>
              <a:cs typeface="Consolas"/>
            </a:endParaRPr>
          </a:p>
          <a:p>
            <a:pPr>
              <a:spcBef>
                <a:spcPts val="0"/>
              </a:spcBef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dirty="0">
                <a:solidFill>
                  <a:srgbClr val="333333"/>
                </a:solidFill>
                <a:latin typeface="Consolas"/>
                <a:ea typeface="ＭＳ 明朝"/>
                <a:cs typeface="Consolas"/>
              </a:rPr>
              <a:t>   .</a:t>
            </a:r>
            <a:r>
              <a:rPr lang="en-US" dirty="0" err="1">
                <a:solidFill>
                  <a:srgbClr val="333333"/>
                </a:solidFill>
                <a:latin typeface="Consolas"/>
                <a:ea typeface="ＭＳ 明朝"/>
                <a:cs typeface="Consolas"/>
              </a:rPr>
              <a:t>reduceByKey</a:t>
            </a:r>
            <a:r>
              <a:rPr lang="en-US" dirty="0">
                <a:solidFill>
                  <a:srgbClr val="333333"/>
                </a:solidFill>
                <a:latin typeface="Consolas"/>
                <a:ea typeface="ＭＳ 明朝"/>
                <a:cs typeface="Consolas"/>
              </a:rPr>
              <a:t>(</a:t>
            </a:r>
            <a:r>
              <a:rPr lang="en-US" dirty="0">
                <a:solidFill>
                  <a:srgbClr val="A71D5D"/>
                </a:solidFill>
                <a:latin typeface="Consolas"/>
                <a:ea typeface="ＭＳ 明朝"/>
                <a:cs typeface="Consolas"/>
              </a:rPr>
              <a:t>lambda</a:t>
            </a:r>
            <a:r>
              <a:rPr lang="en-US" dirty="0">
                <a:solidFill>
                  <a:srgbClr val="333333"/>
                </a:solidFill>
                <a:latin typeface="Consolas"/>
                <a:ea typeface="ＭＳ 明朝"/>
                <a:cs typeface="Consolas"/>
              </a:rPr>
              <a:t> x, y: [x[</a:t>
            </a:r>
            <a:r>
              <a:rPr lang="en-US" dirty="0">
                <a:solidFill>
                  <a:srgbClr val="0086B3"/>
                </a:solidFill>
                <a:latin typeface="Consolas"/>
                <a:ea typeface="ＭＳ 明朝"/>
                <a:cs typeface="Consolas"/>
              </a:rPr>
              <a:t>0</a:t>
            </a:r>
            <a:r>
              <a:rPr lang="en-US" dirty="0">
                <a:solidFill>
                  <a:srgbClr val="333333"/>
                </a:solidFill>
                <a:latin typeface="Consolas"/>
                <a:ea typeface="ＭＳ 明朝"/>
                <a:cs typeface="Consolas"/>
              </a:rPr>
              <a:t>] </a:t>
            </a:r>
            <a:r>
              <a:rPr lang="en-US" dirty="0">
                <a:solidFill>
                  <a:srgbClr val="A71D5D"/>
                </a:solidFill>
                <a:latin typeface="Consolas"/>
                <a:ea typeface="ＭＳ 明朝"/>
                <a:cs typeface="Consolas"/>
              </a:rPr>
              <a:t>+</a:t>
            </a:r>
            <a:r>
              <a:rPr lang="en-US" dirty="0">
                <a:solidFill>
                  <a:srgbClr val="333333"/>
                </a:solidFill>
                <a:latin typeface="Consolas"/>
                <a:ea typeface="ＭＳ 明朝"/>
                <a:cs typeface="Consolas"/>
              </a:rPr>
              <a:t> y[</a:t>
            </a:r>
            <a:r>
              <a:rPr lang="en-US" dirty="0">
                <a:solidFill>
                  <a:srgbClr val="0086B3"/>
                </a:solidFill>
                <a:latin typeface="Consolas"/>
                <a:ea typeface="ＭＳ 明朝"/>
                <a:cs typeface="Consolas"/>
              </a:rPr>
              <a:t>0</a:t>
            </a:r>
            <a:r>
              <a:rPr lang="en-US" dirty="0">
                <a:solidFill>
                  <a:srgbClr val="333333"/>
                </a:solidFill>
                <a:latin typeface="Consolas"/>
                <a:ea typeface="ＭＳ 明朝"/>
                <a:cs typeface="Consolas"/>
              </a:rPr>
              <a:t>], x[</a:t>
            </a:r>
            <a:r>
              <a:rPr lang="en-US" dirty="0">
                <a:solidFill>
                  <a:srgbClr val="0086B3"/>
                </a:solidFill>
                <a:latin typeface="Consolas"/>
                <a:ea typeface="ＭＳ 明朝"/>
                <a:cs typeface="Consolas"/>
              </a:rPr>
              <a:t>1</a:t>
            </a:r>
            <a:r>
              <a:rPr lang="en-US" dirty="0">
                <a:solidFill>
                  <a:srgbClr val="333333"/>
                </a:solidFill>
                <a:latin typeface="Consolas"/>
                <a:ea typeface="ＭＳ 明朝"/>
                <a:cs typeface="Consolas"/>
              </a:rPr>
              <a:t>] </a:t>
            </a:r>
            <a:r>
              <a:rPr lang="en-US" dirty="0">
                <a:solidFill>
                  <a:srgbClr val="A71D5D"/>
                </a:solidFill>
                <a:latin typeface="Consolas"/>
                <a:ea typeface="ＭＳ 明朝"/>
                <a:cs typeface="Consolas"/>
              </a:rPr>
              <a:t>+</a:t>
            </a:r>
            <a:r>
              <a:rPr lang="en-US" dirty="0">
                <a:solidFill>
                  <a:srgbClr val="333333"/>
                </a:solidFill>
                <a:latin typeface="Consolas"/>
                <a:ea typeface="ＭＳ 明朝"/>
                <a:cs typeface="Consolas"/>
              </a:rPr>
              <a:t> y[</a:t>
            </a:r>
            <a:r>
              <a:rPr lang="en-US" dirty="0">
                <a:solidFill>
                  <a:srgbClr val="0086B3"/>
                </a:solidFill>
                <a:latin typeface="Consolas"/>
                <a:ea typeface="ＭＳ 明朝"/>
                <a:cs typeface="Consolas"/>
              </a:rPr>
              <a:t>1</a:t>
            </a:r>
            <a:r>
              <a:rPr lang="en-US" dirty="0">
                <a:solidFill>
                  <a:srgbClr val="333333"/>
                </a:solidFill>
                <a:latin typeface="Consolas"/>
                <a:ea typeface="ＭＳ 明朝"/>
                <a:cs typeface="Consolas"/>
              </a:rPr>
              <a:t>]]) \</a:t>
            </a:r>
            <a:endParaRPr lang="en-US" dirty="0">
              <a:latin typeface="Consolas"/>
              <a:ea typeface="ＭＳ 明朝"/>
              <a:cs typeface="Consolas"/>
            </a:endParaRPr>
          </a:p>
          <a:p>
            <a:pPr>
              <a:spcBef>
                <a:spcPts val="0"/>
              </a:spcBef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dirty="0">
                <a:solidFill>
                  <a:srgbClr val="333333"/>
                </a:solidFill>
                <a:latin typeface="Consolas"/>
                <a:ea typeface="ＭＳ 明朝"/>
                <a:cs typeface="Consolas"/>
              </a:rPr>
              <a:t>   .map(</a:t>
            </a:r>
            <a:r>
              <a:rPr lang="en-US" dirty="0">
                <a:solidFill>
                  <a:srgbClr val="A71D5D"/>
                </a:solidFill>
                <a:latin typeface="Consolas"/>
                <a:ea typeface="ＭＳ 明朝"/>
                <a:cs typeface="Consolas"/>
              </a:rPr>
              <a:t>lambda</a:t>
            </a:r>
            <a:r>
              <a:rPr lang="en-US" dirty="0">
                <a:solidFill>
                  <a:srgbClr val="333333"/>
                </a:solidFill>
                <a:latin typeface="Consolas"/>
                <a:ea typeface="ＭＳ 明朝"/>
                <a:cs typeface="Consolas"/>
              </a:rPr>
              <a:t> x: [x[</a:t>
            </a:r>
            <a:r>
              <a:rPr lang="en-US" dirty="0">
                <a:solidFill>
                  <a:srgbClr val="0086B3"/>
                </a:solidFill>
                <a:latin typeface="Consolas"/>
                <a:ea typeface="ＭＳ 明朝"/>
                <a:cs typeface="Consolas"/>
              </a:rPr>
              <a:t>0</a:t>
            </a:r>
            <a:r>
              <a:rPr lang="en-US" dirty="0">
                <a:solidFill>
                  <a:srgbClr val="333333"/>
                </a:solidFill>
                <a:latin typeface="Consolas"/>
                <a:ea typeface="ＭＳ 明朝"/>
                <a:cs typeface="Consolas"/>
              </a:rPr>
              <a:t>], x[</a:t>
            </a:r>
            <a:r>
              <a:rPr lang="en-US" dirty="0">
                <a:solidFill>
                  <a:srgbClr val="0086B3"/>
                </a:solidFill>
                <a:latin typeface="Consolas"/>
                <a:ea typeface="ＭＳ 明朝"/>
                <a:cs typeface="Consolas"/>
              </a:rPr>
              <a:t>1</a:t>
            </a:r>
            <a:r>
              <a:rPr lang="en-US" dirty="0">
                <a:solidFill>
                  <a:srgbClr val="333333"/>
                </a:solidFill>
                <a:latin typeface="Consolas"/>
                <a:ea typeface="ＭＳ 明朝"/>
                <a:cs typeface="Consolas"/>
              </a:rPr>
              <a:t>][</a:t>
            </a:r>
            <a:r>
              <a:rPr lang="en-US" dirty="0">
                <a:solidFill>
                  <a:srgbClr val="0086B3"/>
                </a:solidFill>
                <a:latin typeface="Consolas"/>
                <a:ea typeface="ＭＳ 明朝"/>
                <a:cs typeface="Consolas"/>
              </a:rPr>
              <a:t>0</a:t>
            </a:r>
            <a:r>
              <a:rPr lang="en-US" dirty="0">
                <a:solidFill>
                  <a:srgbClr val="333333"/>
                </a:solidFill>
                <a:latin typeface="Consolas"/>
                <a:ea typeface="ＭＳ 明朝"/>
                <a:cs typeface="Consolas"/>
              </a:rPr>
              <a:t>] </a:t>
            </a:r>
            <a:r>
              <a:rPr lang="en-US" dirty="0">
                <a:solidFill>
                  <a:srgbClr val="A71D5D"/>
                </a:solidFill>
                <a:latin typeface="Consolas"/>
                <a:ea typeface="ＭＳ 明朝"/>
                <a:cs typeface="Consolas"/>
              </a:rPr>
              <a:t>/</a:t>
            </a:r>
            <a:r>
              <a:rPr lang="en-US" dirty="0">
                <a:solidFill>
                  <a:srgbClr val="333333"/>
                </a:solidFill>
                <a:latin typeface="Consolas"/>
                <a:ea typeface="ＭＳ 明朝"/>
                <a:cs typeface="Consolas"/>
              </a:rPr>
              <a:t> x[</a:t>
            </a:r>
            <a:r>
              <a:rPr lang="en-US" dirty="0">
                <a:solidFill>
                  <a:srgbClr val="0086B3"/>
                </a:solidFill>
                <a:latin typeface="Consolas"/>
                <a:ea typeface="ＭＳ 明朝"/>
                <a:cs typeface="Consolas"/>
              </a:rPr>
              <a:t>1</a:t>
            </a:r>
            <a:r>
              <a:rPr lang="en-US" dirty="0">
                <a:solidFill>
                  <a:srgbClr val="333333"/>
                </a:solidFill>
                <a:latin typeface="Consolas"/>
                <a:ea typeface="ＭＳ 明朝"/>
                <a:cs typeface="Consolas"/>
              </a:rPr>
              <a:t>][</a:t>
            </a:r>
            <a:r>
              <a:rPr lang="en-US" dirty="0">
                <a:solidFill>
                  <a:srgbClr val="0086B3"/>
                </a:solidFill>
                <a:latin typeface="Consolas"/>
                <a:ea typeface="ＭＳ 明朝"/>
                <a:cs typeface="Consolas"/>
              </a:rPr>
              <a:t>1</a:t>
            </a:r>
            <a:r>
              <a:rPr lang="en-US" dirty="0">
                <a:solidFill>
                  <a:srgbClr val="333333"/>
                </a:solidFill>
                <a:latin typeface="Consolas"/>
                <a:ea typeface="ＭＳ 明朝"/>
                <a:cs typeface="Consolas"/>
              </a:rPr>
              <a:t>]]) \</a:t>
            </a:r>
            <a:endParaRPr lang="en-US" dirty="0">
              <a:latin typeface="Consolas"/>
              <a:ea typeface="ＭＳ 明朝"/>
              <a:cs typeface="Consolas"/>
            </a:endParaRPr>
          </a:p>
          <a:p>
            <a:pPr>
              <a:spcBef>
                <a:spcPts val="0"/>
              </a:spcBef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dirty="0">
                <a:solidFill>
                  <a:srgbClr val="333333"/>
                </a:solidFill>
                <a:latin typeface="Consolas"/>
                <a:ea typeface="ＭＳ 明朝"/>
                <a:cs typeface="Consolas"/>
              </a:rPr>
              <a:t>   .collect()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A99E1B4-9BA5-4E45-89AD-85F46FB700CA}"/>
              </a:ext>
            </a:extLst>
          </p:cNvPr>
          <p:cNvSpPr/>
          <p:nvPr/>
        </p:nvSpPr>
        <p:spPr>
          <a:xfrm>
            <a:off x="1238250" y="5168823"/>
            <a:ext cx="10439400" cy="1231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EF942F"/>
                </a:solidFill>
                <a:latin typeface="Helvetica Neue"/>
              </a:rPr>
              <a:t>Using SQL</a:t>
            </a:r>
          </a:p>
          <a:p>
            <a:r>
              <a:rPr lang="en-US" dirty="0">
                <a:solidFill>
                  <a:srgbClr val="183691"/>
                </a:solidFill>
                <a:latin typeface="Consolas"/>
                <a:cs typeface="Consolas"/>
              </a:rPr>
              <a:t>SELECT</a:t>
            </a:r>
            <a:r>
              <a:rPr lang="en-US" dirty="0">
                <a:latin typeface="Consolas"/>
                <a:cs typeface="Consolas"/>
              </a:rPr>
              <a:t> name, avg(age)</a:t>
            </a:r>
          </a:p>
          <a:p>
            <a:r>
              <a:rPr lang="en-US" dirty="0">
                <a:solidFill>
                  <a:srgbClr val="183691"/>
                </a:solidFill>
                <a:latin typeface="Consolas"/>
                <a:cs typeface="Consolas"/>
              </a:rPr>
              <a:t>FROM</a:t>
            </a:r>
            <a:r>
              <a:rPr lang="en-US" dirty="0">
                <a:latin typeface="Consolas"/>
                <a:cs typeface="Consolas"/>
              </a:rPr>
              <a:t> people</a:t>
            </a:r>
          </a:p>
          <a:p>
            <a:r>
              <a:rPr lang="en-US" dirty="0">
                <a:solidFill>
                  <a:srgbClr val="183691"/>
                </a:solidFill>
                <a:latin typeface="Consolas"/>
                <a:cs typeface="Consolas"/>
              </a:rPr>
              <a:t>GROUP</a:t>
            </a:r>
            <a:r>
              <a:rPr lang="en-US" dirty="0">
                <a:latin typeface="Consolas"/>
                <a:cs typeface="Consolas"/>
              </a:rPr>
              <a:t> BY name</a:t>
            </a:r>
          </a:p>
        </p:txBody>
      </p:sp>
    </p:spTree>
    <p:extLst>
      <p:ext uri="{BB962C8B-B14F-4D97-AF65-F5344CB8AC3E}">
        <p14:creationId xmlns:p14="http://schemas.microsoft.com/office/powerpoint/2010/main" val="11473442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6E69A2E-204E-473A-A9D8-C319E56F24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92127" y="857465"/>
            <a:ext cx="10723598" cy="957299"/>
          </a:xfrm>
        </p:spPr>
        <p:txBody>
          <a:bodyPr/>
          <a:lstStyle/>
          <a:p>
            <a:r>
              <a:rPr lang="en-GB" sz="4600" b="1" spc="-50" dirty="0">
                <a:solidFill>
                  <a:srgbClr val="EF942F"/>
                </a:solidFill>
                <a:latin typeface="Calibri Light" panose="020F0302020204030204"/>
              </a:rPr>
              <a:t>Hive and Hive LLAP (Live Long And Process)</a:t>
            </a:r>
          </a:p>
          <a:p>
            <a:endParaRPr lang="pl-PL" sz="4600" b="1" dirty="0">
              <a:solidFill>
                <a:srgbClr val="EF942F"/>
              </a:solidFill>
            </a:endParaRPr>
          </a:p>
          <a:p>
            <a:endParaRPr lang="pl-PL" sz="2000" kern="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4118094-589C-4892-9044-521339C7F648}"/>
              </a:ext>
            </a:extLst>
          </p:cNvPr>
          <p:cNvSpPr/>
          <p:nvPr/>
        </p:nvSpPr>
        <p:spPr>
          <a:xfrm>
            <a:off x="792126" y="1537765"/>
            <a:ext cx="1092362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kern="0" dirty="0">
                <a:solidFill>
                  <a:srgbClr val="EF942F"/>
                </a:solidFill>
              </a:rPr>
              <a:t>The Apache Hive ™ </a:t>
            </a:r>
            <a:r>
              <a:rPr lang="en-US" sz="2000" b="1" kern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data warehouse </a:t>
            </a:r>
            <a:r>
              <a:rPr lang="en-US" sz="2000" kern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software facilitates reading, writing, and managing large datasets residing in distributed storage using </a:t>
            </a:r>
            <a:r>
              <a:rPr lang="en-US" sz="2000" b="1" kern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SQL</a:t>
            </a:r>
            <a:r>
              <a:rPr lang="en-US" sz="2000" kern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endParaRPr lang="pl-PL" sz="2000" kern="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Picture 2" descr="https://2xbbhjxc6wk3v21p62t8n4d4-wpengine.netdna-ssl.com/wp-content/uploads/2017/03/Hive_pic1-1024x456.png">
            <a:extLst>
              <a:ext uri="{FF2B5EF4-FFF2-40B4-BE49-F238E27FC236}">
                <a16:creationId xmlns:a16="http://schemas.microsoft.com/office/drawing/2014/main" id="{FFB274F3-78EB-46E1-B6CD-2839A326FE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5143" y="3429000"/>
            <a:ext cx="8494932" cy="3309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0E6367D-FE8E-4AFE-90CD-3251315AD532}"/>
              </a:ext>
            </a:extLst>
          </p:cNvPr>
          <p:cNvSpPr/>
          <p:nvPr/>
        </p:nvSpPr>
        <p:spPr>
          <a:xfrm>
            <a:off x="792127" y="2228671"/>
            <a:ext cx="11237948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kern="0" dirty="0">
                <a:solidFill>
                  <a:srgbClr val="EF942F"/>
                </a:solidFill>
              </a:rPr>
              <a:t>Live Long And Process (LLAP) </a:t>
            </a:r>
            <a:r>
              <a:rPr lang="en-US" kern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functionality was added in Hive 2.0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kern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Not another "execution engine" (like MR, </a:t>
            </a:r>
            <a:r>
              <a:rPr lang="en-US" kern="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Tez</a:t>
            </a:r>
            <a:r>
              <a:rPr lang="en-US" kern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)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kern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Hybrid model combining daemons and containers for fast, concurrent execution of </a:t>
            </a:r>
            <a:r>
              <a:rPr lang="pl-PL" b="1" kern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Hive SQL queries</a:t>
            </a:r>
            <a:endParaRPr lang="en-GB" b="1" kern="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kern="0" dirty="0">
                <a:solidFill>
                  <a:srgbClr val="EF942F"/>
                </a:solidFill>
              </a:rPr>
              <a:t>Advanced </a:t>
            </a:r>
            <a:r>
              <a:rPr lang="pl-PL" b="1" kern="0" dirty="0">
                <a:solidFill>
                  <a:srgbClr val="EF942F"/>
                </a:solidFill>
              </a:rPr>
              <a:t>Caching</a:t>
            </a:r>
            <a:endParaRPr lang="en-GB" b="1" kern="0" dirty="0">
              <a:solidFill>
                <a:srgbClr val="EF942F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GB" kern="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pl-PL" kern="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br>
              <a:rPr lang="pl-PL" sz="2000" dirty="0"/>
            </a:br>
            <a:r>
              <a:rPr lang="en-US" sz="2000" kern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br>
              <a:rPr lang="en-US" sz="2000" kern="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endParaRPr lang="pl-PL" sz="2000" kern="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8BC9C09-C355-43D6-98E0-0B3B70C4BD27}"/>
              </a:ext>
            </a:extLst>
          </p:cNvPr>
          <p:cNvSpPr/>
          <p:nvPr/>
        </p:nvSpPr>
        <p:spPr>
          <a:xfrm>
            <a:off x="9496803" y="6584364"/>
            <a:ext cx="175952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dirty="0"/>
              <a:t>Source : Hortonworks</a:t>
            </a:r>
            <a:endParaRPr lang="pl-PL" sz="1400" dirty="0"/>
          </a:p>
        </p:txBody>
      </p:sp>
    </p:spTree>
    <p:extLst>
      <p:ext uri="{BB962C8B-B14F-4D97-AF65-F5344CB8AC3E}">
        <p14:creationId xmlns:p14="http://schemas.microsoft.com/office/powerpoint/2010/main" val="13385481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8A10848-1788-455B-A6C6-8080E7DB2F8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92127" y="857465"/>
            <a:ext cx="10685498" cy="957299"/>
          </a:xfrm>
        </p:spPr>
        <p:txBody>
          <a:bodyPr/>
          <a:lstStyle/>
          <a:p>
            <a:r>
              <a:rPr lang="en-GB" sz="4600" b="1" spc="-50" dirty="0">
                <a:solidFill>
                  <a:srgbClr val="EF942F"/>
                </a:solidFill>
                <a:latin typeface="Calibri Light" panose="020F0302020204030204"/>
              </a:rPr>
              <a:t>Hive and Hive LLAP (Live Long And Process)</a:t>
            </a:r>
          </a:p>
          <a:p>
            <a:endParaRPr lang="pl-PL" sz="4600" b="1" spc="-50" dirty="0">
              <a:solidFill>
                <a:srgbClr val="EF942F"/>
              </a:solidFill>
              <a:latin typeface="Calibri Light" panose="020F0302020204030204"/>
            </a:endParaRPr>
          </a:p>
          <a:p>
            <a:endParaRPr lang="pl-PL" sz="1400" kern="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pl-P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2921FF-E5AB-4133-92C2-FA3625D763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7287" y="2067051"/>
            <a:ext cx="10570717" cy="340029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F2C9E63-9757-4DF3-BA86-8FBFDAC4CA01}"/>
              </a:ext>
            </a:extLst>
          </p:cNvPr>
          <p:cNvSpPr/>
          <p:nvPr/>
        </p:nvSpPr>
        <p:spPr>
          <a:xfrm>
            <a:off x="9515795" y="5467350"/>
            <a:ext cx="22122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Source : Hortonworks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8198395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BA907EE-9B7D-41A3-9707-1F24F164E6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92127" y="857465"/>
            <a:ext cx="10494998" cy="957299"/>
          </a:xfrm>
        </p:spPr>
        <p:txBody>
          <a:bodyPr/>
          <a:lstStyle/>
          <a:p>
            <a:pPr lvl="0"/>
            <a:r>
              <a:rPr lang="en-GB" sz="4600" b="1" spc="-50" dirty="0">
                <a:solidFill>
                  <a:srgbClr val="EF942F"/>
                </a:solidFill>
                <a:latin typeface="Calibri Light" panose="020F0302020204030204"/>
              </a:rPr>
              <a:t>Hive and Hive LLAP (Live Long And Process)</a:t>
            </a:r>
          </a:p>
          <a:p>
            <a:endParaRPr lang="pl-PL" dirty="0"/>
          </a:p>
        </p:txBody>
      </p:sp>
      <p:pic>
        <p:nvPicPr>
          <p:cNvPr id="3" name="Picture 2" descr="/images/lambda_architecture.png">
            <a:extLst>
              <a:ext uri="{FF2B5EF4-FFF2-40B4-BE49-F238E27FC236}">
                <a16:creationId xmlns:a16="http://schemas.microsoft.com/office/drawing/2014/main" id="{7DF8CB3E-FF58-4FEB-9D15-9340BDBC1B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4941" y="1814764"/>
            <a:ext cx="6642118" cy="4986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29077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078129F-88C7-4AFD-B473-255752BD089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78560" y="851348"/>
            <a:ext cx="4657761" cy="957299"/>
          </a:xfrm>
        </p:spPr>
        <p:txBody>
          <a:bodyPr/>
          <a:lstStyle/>
          <a:p>
            <a:r>
              <a:rPr lang="en-GB" sz="4800" spc="-50" dirty="0">
                <a:solidFill>
                  <a:srgbClr val="000000">
                    <a:lumMod val="75000"/>
                    <a:lumOff val="25000"/>
                  </a:srgbClr>
                </a:solidFill>
                <a:latin typeface="Calibri Light" panose="020F0302020204030204"/>
                <a:ea typeface="+mj-ea"/>
                <a:cs typeface="+mj-cs"/>
              </a:rPr>
              <a:t>Agenda</a:t>
            </a:r>
            <a:endParaRPr lang="pl-PL" sz="4800" spc="-50" dirty="0">
              <a:solidFill>
                <a:srgbClr val="000000">
                  <a:lumMod val="75000"/>
                  <a:lumOff val="25000"/>
                </a:srgbClr>
              </a:solidFill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E2D7AD4-30A0-4EF0-A3FF-38878DE1BABB}"/>
              </a:ext>
            </a:extLst>
          </p:cNvPr>
          <p:cNvSpPr/>
          <p:nvPr/>
        </p:nvSpPr>
        <p:spPr>
          <a:xfrm>
            <a:off x="1452880" y="2090172"/>
            <a:ext cx="9519920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GB" sz="4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Real challenge vs Theory</a:t>
            </a:r>
            <a:r>
              <a:rPr lang="pl-PL" sz="4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lang="en-GB" sz="4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GB" sz="4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Real challenge – possible solutions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sz="4000" b="1" dirty="0">
                <a:solidFill>
                  <a:srgbClr val="D97B20"/>
                </a:solidFill>
              </a:rPr>
              <a:t> </a:t>
            </a:r>
            <a:r>
              <a:rPr lang="en-GB" sz="4800" b="1" dirty="0">
                <a:solidFill>
                  <a:srgbClr val="EF942F"/>
                </a:solidFill>
              </a:rPr>
              <a:t>HBase + Phoenix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sz="4800" b="1" dirty="0">
                <a:solidFill>
                  <a:srgbClr val="EF942F"/>
                </a:solidFill>
              </a:rPr>
              <a:t> Spark SQL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sz="4800" b="1" dirty="0">
                <a:solidFill>
                  <a:srgbClr val="EF942F"/>
                </a:solidFill>
              </a:rPr>
              <a:t> Hive LLAP</a:t>
            </a:r>
            <a:endParaRPr lang="pl-PL" sz="4800" b="1" dirty="0">
              <a:solidFill>
                <a:srgbClr val="EF942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46258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BA907EE-9B7D-41A3-9707-1F24F164E6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sz="4600" b="1" spc="-50" dirty="0">
                <a:solidFill>
                  <a:srgbClr val="EF942F"/>
                </a:solidFill>
                <a:latin typeface="Calibri Light" panose="020F0302020204030204"/>
              </a:rPr>
              <a:t>Azure Solutions</a:t>
            </a:r>
            <a:endParaRPr lang="pl-PL" sz="4600" b="1" spc="-50" dirty="0">
              <a:solidFill>
                <a:srgbClr val="EF942F"/>
              </a:solidFill>
              <a:latin typeface="Calibri Light" panose="020F0302020204030204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0C10F7D-EABF-48D6-A868-F6BDB3C3F1D1}"/>
              </a:ext>
            </a:extLst>
          </p:cNvPr>
          <p:cNvGrpSpPr/>
          <p:nvPr/>
        </p:nvGrpSpPr>
        <p:grpSpPr>
          <a:xfrm>
            <a:off x="5922254" y="4272825"/>
            <a:ext cx="1579278" cy="1025379"/>
            <a:chOff x="8654771" y="3310658"/>
            <a:chExt cx="1622669" cy="95264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B3BE847-FFCF-43FC-9C37-596E3F0AC88B}"/>
                </a:ext>
              </a:extLst>
            </p:cNvPr>
            <p:cNvSpPr txBox="1"/>
            <p:nvPr/>
          </p:nvSpPr>
          <p:spPr>
            <a:xfrm>
              <a:off x="8654771" y="4023107"/>
              <a:ext cx="1622669" cy="2401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pl-PL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Azure Data </a:t>
              </a:r>
              <a:r>
                <a:rPr lang="en-GB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Lake Store</a:t>
              </a:r>
              <a:endParaRPr lang="pl-PL" sz="12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AD9C1D0-BBA3-417F-BD1B-956BB729CB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10460" y="3310658"/>
              <a:ext cx="733418" cy="733417"/>
            </a:xfrm>
            <a:prstGeom prst="rect">
              <a:avLst/>
            </a:prstGeom>
          </p:spPr>
        </p:pic>
      </p:grp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285C205-A3C3-4781-AD03-B35338498A30}"/>
              </a:ext>
            </a:extLst>
          </p:cNvPr>
          <p:cNvSpPr/>
          <p:nvPr/>
        </p:nvSpPr>
        <p:spPr>
          <a:xfrm>
            <a:off x="5449888" y="2064892"/>
            <a:ext cx="2453951" cy="572233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Client Application</a:t>
            </a:r>
            <a:endParaRPr lang="pl-PL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0E39F3D-DE15-4D37-A6E2-18CFC389B2E8}"/>
              </a:ext>
            </a:extLst>
          </p:cNvPr>
          <p:cNvGrpSpPr/>
          <p:nvPr/>
        </p:nvGrpSpPr>
        <p:grpSpPr>
          <a:xfrm>
            <a:off x="6062580" y="5484874"/>
            <a:ext cx="1125509" cy="900880"/>
            <a:chOff x="5277261" y="3789954"/>
            <a:chExt cx="1406154" cy="120170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7C76B5B3-E2A9-49BE-AD35-589084275AAA}"/>
                </a:ext>
              </a:extLst>
            </p:cNvPr>
            <p:cNvGrpSpPr/>
            <p:nvPr/>
          </p:nvGrpSpPr>
          <p:grpSpPr>
            <a:xfrm>
              <a:off x="5277261" y="3789954"/>
              <a:ext cx="1406154" cy="1201702"/>
              <a:chOff x="5277261" y="3789954"/>
              <a:chExt cx="1406154" cy="1201702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F72AB461-F60A-47A3-A7C7-9BCE8F529B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692920" y="3910826"/>
                <a:ext cx="574835" cy="738408"/>
              </a:xfrm>
              <a:prstGeom prst="rect">
                <a:avLst/>
              </a:prstGeom>
            </p:spPr>
          </p:pic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EB9087A8-9B0E-41CB-8F80-63DAF641B9AA}"/>
                  </a:ext>
                </a:extLst>
              </p:cNvPr>
              <p:cNvSpPr/>
              <p:nvPr/>
            </p:nvSpPr>
            <p:spPr>
              <a:xfrm>
                <a:off x="5277261" y="3789954"/>
                <a:ext cx="1406154" cy="1201702"/>
              </a:xfrm>
              <a:prstGeom prst="roundRect">
                <a:avLst/>
              </a:prstGeom>
              <a:noFill/>
              <a:ln w="6350" cap="flat" cmpd="sng" algn="ctr">
                <a:solidFill>
                  <a:schemeClr val="dk1"/>
                </a:solidFill>
                <a:prstDash val="sys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pl-PL"/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CFB4785-BB10-424A-9BB7-498449E556FE}"/>
                </a:ext>
              </a:extLst>
            </p:cNvPr>
            <p:cNvSpPr txBox="1"/>
            <p:nvPr/>
          </p:nvSpPr>
          <p:spPr>
            <a:xfrm>
              <a:off x="5590646" y="4698489"/>
              <a:ext cx="845681" cy="2585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GB" sz="12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Metastore</a:t>
              </a:r>
              <a:endParaRPr lang="pl-PL" sz="12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9E229ED-DDE4-4FD3-884A-287630EBCD35}"/>
              </a:ext>
            </a:extLst>
          </p:cNvPr>
          <p:cNvGrpSpPr/>
          <p:nvPr/>
        </p:nvGrpSpPr>
        <p:grpSpPr>
          <a:xfrm>
            <a:off x="1832739" y="2351009"/>
            <a:ext cx="3617149" cy="1921816"/>
            <a:chOff x="1266897" y="2351009"/>
            <a:chExt cx="3617149" cy="1921816"/>
          </a:xfrm>
        </p:grpSpPr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02BCD7AE-C217-41B3-A608-4BDD83F0091D}"/>
                </a:ext>
              </a:extLst>
            </p:cNvPr>
            <p:cNvSpPr/>
            <p:nvPr/>
          </p:nvSpPr>
          <p:spPr>
            <a:xfrm>
              <a:off x="1266897" y="2730214"/>
              <a:ext cx="2683415" cy="562593"/>
            </a:xfrm>
            <a:prstGeom prst="round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Simba Spark ODBC Driver </a:t>
              </a:r>
              <a:endParaRPr lang="pl-PL" dirty="0"/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0269F6E1-869B-4A44-BACD-ACBEB39B6D01}"/>
                </a:ext>
              </a:extLst>
            </p:cNvPr>
            <p:cNvCxnSpPr>
              <a:cxnSpLocks/>
            </p:cNvCxnSpPr>
            <p:nvPr/>
          </p:nvCxnSpPr>
          <p:spPr>
            <a:xfrm>
              <a:off x="2466664" y="3292807"/>
              <a:ext cx="0" cy="980018"/>
            </a:xfrm>
            <a:prstGeom prst="straightConnector1">
              <a:avLst/>
            </a:prstGeom>
            <a:ln w="9525" cap="flat" cmpd="sng" algn="ctr">
              <a:solidFill>
                <a:schemeClr val="accent4"/>
              </a:solidFill>
              <a:prstDash val="solid"/>
              <a:round/>
              <a:headEnd type="arrow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BE408D7E-66FC-4A53-9DCB-BD0CCBC19ED9}"/>
                </a:ext>
              </a:extLst>
            </p:cNvPr>
            <p:cNvCxnSpPr>
              <a:cxnSpLocks/>
              <a:stCxn id="7" idx="1"/>
            </p:cNvCxnSpPr>
            <p:nvPr/>
          </p:nvCxnSpPr>
          <p:spPr>
            <a:xfrm flipH="1">
              <a:off x="2763501" y="2351009"/>
              <a:ext cx="2120545" cy="343392"/>
            </a:xfrm>
            <a:prstGeom prst="straightConnector1">
              <a:avLst/>
            </a:prstGeom>
            <a:ln w="9525" cap="flat" cmpd="sng" algn="ctr">
              <a:solidFill>
                <a:schemeClr val="accent4"/>
              </a:solidFill>
              <a:prstDash val="solid"/>
              <a:round/>
              <a:headEnd type="arrow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CE7EC40-9BD9-4C0C-9416-8B546D4E909F}"/>
              </a:ext>
            </a:extLst>
          </p:cNvPr>
          <p:cNvGrpSpPr/>
          <p:nvPr/>
        </p:nvGrpSpPr>
        <p:grpSpPr>
          <a:xfrm>
            <a:off x="7903840" y="2385484"/>
            <a:ext cx="3799047" cy="2009340"/>
            <a:chOff x="7337998" y="2182284"/>
            <a:chExt cx="3799047" cy="2009340"/>
          </a:xfrm>
        </p:grpSpPr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D1199313-419B-4430-8EF2-8A632AA5D741}"/>
                </a:ext>
              </a:extLst>
            </p:cNvPr>
            <p:cNvSpPr/>
            <p:nvPr/>
          </p:nvSpPr>
          <p:spPr>
            <a:xfrm>
              <a:off x="8226111" y="2774692"/>
              <a:ext cx="2910934" cy="562593"/>
            </a:xfrm>
            <a:prstGeom prst="roundRect">
              <a:avLst/>
            </a:prstGeom>
            <a:solidFill>
              <a:srgbClr val="FFC000"/>
            </a:soli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Microsoft Hive ODBC Driver </a:t>
              </a:r>
              <a:endParaRPr lang="pl-PL" dirty="0"/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C3799F25-03C0-4E7F-BABC-93C8C7A53B9F}"/>
                </a:ext>
              </a:extLst>
            </p:cNvPr>
            <p:cNvCxnSpPr>
              <a:cxnSpLocks/>
            </p:cNvCxnSpPr>
            <p:nvPr/>
          </p:nvCxnSpPr>
          <p:spPr>
            <a:xfrm>
              <a:off x="9663346" y="3355373"/>
              <a:ext cx="0" cy="836251"/>
            </a:xfrm>
            <a:prstGeom prst="straightConnector1">
              <a:avLst/>
            </a:prstGeom>
            <a:ln w="9525" cap="flat" cmpd="sng" algn="ctr">
              <a:solidFill>
                <a:schemeClr val="accent4"/>
              </a:solidFill>
              <a:prstDash val="solid"/>
              <a:round/>
              <a:headEnd type="arrow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2039559E-EF24-4542-A4B0-9F7F6369DA8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337998" y="2182284"/>
              <a:ext cx="2343580" cy="547930"/>
            </a:xfrm>
            <a:prstGeom prst="straightConnector1">
              <a:avLst/>
            </a:prstGeom>
            <a:ln w="9525" cap="flat" cmpd="sng" algn="ctr">
              <a:solidFill>
                <a:schemeClr val="accent4"/>
              </a:solidFill>
              <a:prstDash val="solid"/>
              <a:round/>
              <a:headEnd type="arrow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FCBE1470-F4C2-4C3E-8F2B-84F0893D0886}"/>
              </a:ext>
            </a:extLst>
          </p:cNvPr>
          <p:cNvCxnSpPr>
            <a:cxnSpLocks/>
          </p:cNvCxnSpPr>
          <p:nvPr/>
        </p:nvCxnSpPr>
        <p:spPr>
          <a:xfrm flipH="1" flipV="1">
            <a:off x="3463089" y="4769864"/>
            <a:ext cx="2602704" cy="1060792"/>
          </a:xfrm>
          <a:prstGeom prst="straightConnector1">
            <a:avLst/>
          </a:prstGeom>
          <a:ln w="9525" cap="flat" cmpd="sng" algn="ctr">
            <a:solidFill>
              <a:schemeClr val="accent4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34FAB165-BB21-400B-8A6C-16FD225DF036}"/>
              </a:ext>
            </a:extLst>
          </p:cNvPr>
          <p:cNvCxnSpPr>
            <a:cxnSpLocks/>
          </p:cNvCxnSpPr>
          <p:nvPr/>
        </p:nvCxnSpPr>
        <p:spPr>
          <a:xfrm flipH="1">
            <a:off x="7178206" y="4969578"/>
            <a:ext cx="2521196" cy="881891"/>
          </a:xfrm>
          <a:prstGeom prst="straightConnector1">
            <a:avLst/>
          </a:prstGeom>
          <a:ln w="9525" cap="flat" cmpd="sng" algn="ctr">
            <a:solidFill>
              <a:schemeClr val="accent4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E170F53-9106-47C6-9615-DD3360E821B2}"/>
              </a:ext>
            </a:extLst>
          </p:cNvPr>
          <p:cNvGrpSpPr/>
          <p:nvPr/>
        </p:nvGrpSpPr>
        <p:grpSpPr>
          <a:xfrm>
            <a:off x="597414" y="3715358"/>
            <a:ext cx="11243066" cy="2764355"/>
            <a:chOff x="31572" y="3512158"/>
            <a:chExt cx="11243066" cy="2764355"/>
          </a:xfrm>
        </p:grpSpPr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8E8C702F-8096-4AB7-973D-74EE89B7DBD9}"/>
                </a:ext>
              </a:extLst>
            </p:cNvPr>
            <p:cNvSpPr/>
            <p:nvPr/>
          </p:nvSpPr>
          <p:spPr>
            <a:xfrm>
              <a:off x="834501" y="3639845"/>
              <a:ext cx="10440137" cy="2636668"/>
            </a:xfrm>
            <a:prstGeom prst="roundRect">
              <a:avLst/>
            </a:prstGeom>
            <a:noFill/>
            <a:ln w="19050" cap="flat" cmpd="sng" algn="ctr">
              <a:solidFill>
                <a:schemeClr val="accent6"/>
              </a:solidFill>
              <a:prstDash val="dashDot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38" name="Picture 2" descr="Znalezione obrazy dla zapytania azure cloud">
              <a:extLst>
                <a:ext uri="{FF2B5EF4-FFF2-40B4-BE49-F238E27FC236}">
                  <a16:creationId xmlns:a16="http://schemas.microsoft.com/office/drawing/2014/main" id="{CE593FB6-FB60-40FE-9EC7-71736445CF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572" y="3512158"/>
              <a:ext cx="1932399" cy="10033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7CDA2E68-B6B9-43AD-99D7-C4314157DF2C}"/>
              </a:ext>
            </a:extLst>
          </p:cNvPr>
          <p:cNvGrpSpPr/>
          <p:nvPr/>
        </p:nvGrpSpPr>
        <p:grpSpPr>
          <a:xfrm>
            <a:off x="2002500" y="3968658"/>
            <a:ext cx="4214226" cy="1502460"/>
            <a:chOff x="2002500" y="3968658"/>
            <a:chExt cx="4214226" cy="1502460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8908E83A-039E-4008-B853-6C1A9EB8A3A2}"/>
                </a:ext>
              </a:extLst>
            </p:cNvPr>
            <p:cNvGrpSpPr/>
            <p:nvPr/>
          </p:nvGrpSpPr>
          <p:grpSpPr>
            <a:xfrm>
              <a:off x="2002500" y="4332258"/>
              <a:ext cx="4214226" cy="1138860"/>
              <a:chOff x="1436658" y="4129058"/>
              <a:chExt cx="4214226" cy="1138860"/>
            </a:xfrm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5DB9E923-7AF6-46FF-A62B-BA48E7F36C7C}"/>
                  </a:ext>
                </a:extLst>
              </p:cNvPr>
              <p:cNvGrpSpPr/>
              <p:nvPr/>
            </p:nvGrpSpPr>
            <p:grpSpPr>
              <a:xfrm>
                <a:off x="1436658" y="4129058"/>
                <a:ext cx="2147528" cy="1138860"/>
                <a:chOff x="6474551" y="3345133"/>
                <a:chExt cx="1769828" cy="859597"/>
              </a:xfrm>
            </p:grpSpPr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F1B2CE81-6F44-4DDF-8794-6D1E5835D41F}"/>
                    </a:ext>
                  </a:extLst>
                </p:cNvPr>
                <p:cNvSpPr txBox="1"/>
                <p:nvPr/>
              </p:nvSpPr>
              <p:spPr>
                <a:xfrm>
                  <a:off x="6474551" y="4009593"/>
                  <a:ext cx="1769828" cy="19513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lnSpc>
                      <a:spcPct val="90000"/>
                    </a:lnSpc>
                  </a:pPr>
                  <a:r>
                    <a:rPr lang="pl-PL" sz="12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rPr>
                    <a:t>Azure</a:t>
                  </a:r>
                  <a:r>
                    <a:rPr lang="en-GB" sz="12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rPr>
                    <a:t> Databricks</a:t>
                  </a:r>
                </a:p>
              </p:txBody>
            </p:sp>
            <p:pic>
              <p:nvPicPr>
                <p:cNvPr id="18" name="Picture 17">
                  <a:extLst>
                    <a:ext uri="{FF2B5EF4-FFF2-40B4-BE49-F238E27FC236}">
                      <a16:creationId xmlns:a16="http://schemas.microsoft.com/office/drawing/2014/main" id="{4AA1975F-728A-4784-B15C-1B6CE5843DC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012486" y="3345133"/>
                  <a:ext cx="693958" cy="636397"/>
                </a:xfrm>
                <a:prstGeom prst="rect">
                  <a:avLst/>
                </a:prstGeom>
              </p:spPr>
            </p:pic>
          </p:grp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76FC10AA-D816-445A-8433-71B24CD393B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916186" y="4444884"/>
                <a:ext cx="2734698" cy="54742"/>
              </a:xfrm>
              <a:prstGeom prst="straightConnector1">
                <a:avLst/>
              </a:prstGeom>
              <a:ln w="9525" cap="flat" cmpd="sng" algn="ctr">
                <a:solidFill>
                  <a:schemeClr val="accent4"/>
                </a:solidFill>
                <a:prstDash val="solid"/>
                <a:round/>
                <a:headEnd type="arrow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3924D76-A7F1-45B0-B96D-6809297B52FC}"/>
                  </a:ext>
                </a:extLst>
              </p:cNvPr>
              <p:cNvSpPr txBox="1"/>
              <p:nvPr/>
            </p:nvSpPr>
            <p:spPr>
              <a:xfrm>
                <a:off x="3827899" y="4559473"/>
                <a:ext cx="92653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2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Read/Write</a:t>
                </a:r>
                <a:endParaRPr lang="pl-PL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pic>
          <p:nvPicPr>
            <p:cNvPr id="3074" name="Picture 2" descr="Znalezione obrazy dla zapytania apache parquet">
              <a:extLst>
                <a:ext uri="{FF2B5EF4-FFF2-40B4-BE49-F238E27FC236}">
                  <a16:creationId xmlns:a16="http://schemas.microsoft.com/office/drawing/2014/main" id="{BEC54AE7-9DD5-45C1-BCC9-DC9E656D996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87261" y="3968658"/>
              <a:ext cx="2263851" cy="5634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03EB3F16-75CC-484A-809C-5E19B476B8D5}"/>
              </a:ext>
            </a:extLst>
          </p:cNvPr>
          <p:cNvGrpSpPr/>
          <p:nvPr/>
        </p:nvGrpSpPr>
        <p:grpSpPr>
          <a:xfrm>
            <a:off x="7043519" y="3945874"/>
            <a:ext cx="4277667" cy="1703781"/>
            <a:chOff x="7043519" y="3945874"/>
            <a:chExt cx="4277667" cy="1703781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4EEC1BBA-1611-4D0D-AD2A-B582F5CA9BA7}"/>
                </a:ext>
              </a:extLst>
            </p:cNvPr>
            <p:cNvGrpSpPr/>
            <p:nvPr/>
          </p:nvGrpSpPr>
          <p:grpSpPr>
            <a:xfrm>
              <a:off x="7043519" y="4364323"/>
              <a:ext cx="4277667" cy="1285332"/>
              <a:chOff x="6477677" y="4161123"/>
              <a:chExt cx="4277667" cy="1285332"/>
            </a:xfrm>
          </p:grpSpPr>
          <p:pic>
            <p:nvPicPr>
              <p:cNvPr id="20" name="Picture 2" descr="Znalezione obrazy dla zapytania hive llap logo">
                <a:extLst>
                  <a:ext uri="{FF2B5EF4-FFF2-40B4-BE49-F238E27FC236}">
                    <a16:creationId xmlns:a16="http://schemas.microsoft.com/office/drawing/2014/main" id="{32CEF154-52A5-4C1C-BA5C-0A2247DD98F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196271" y="4161123"/>
                <a:ext cx="906335" cy="81108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9F2C8EAD-BD8A-4184-BE75-F2A117BCD561}"/>
                  </a:ext>
                </a:extLst>
              </p:cNvPr>
              <p:cNvGrpSpPr/>
              <p:nvPr/>
            </p:nvGrpSpPr>
            <p:grpSpPr>
              <a:xfrm>
                <a:off x="6477677" y="4491732"/>
                <a:ext cx="4277667" cy="954723"/>
                <a:chOff x="6477677" y="4491732"/>
                <a:chExt cx="4277667" cy="954723"/>
              </a:xfrm>
            </p:grpSpPr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7465A195-8E4E-4F1F-8F13-5FA247485E2C}"/>
                    </a:ext>
                  </a:extLst>
                </p:cNvPr>
                <p:cNvSpPr txBox="1"/>
                <p:nvPr/>
              </p:nvSpPr>
              <p:spPr>
                <a:xfrm>
                  <a:off x="8607816" y="5021723"/>
                  <a:ext cx="2147528" cy="4247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lnSpc>
                      <a:spcPct val="90000"/>
                    </a:lnSpc>
                  </a:pPr>
                  <a:r>
                    <a:rPr lang="pl-PL" sz="12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rPr>
                    <a:t>Azure</a:t>
                  </a:r>
                  <a:r>
                    <a:rPr lang="en-GB" sz="12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rPr>
                    <a:t> HDInsight Interactive Query Cluster</a:t>
                  </a:r>
                </a:p>
              </p:txBody>
            </p:sp>
            <p:grpSp>
              <p:nvGrpSpPr>
                <p:cNvPr id="23" name="Group 22">
                  <a:extLst>
                    <a:ext uri="{FF2B5EF4-FFF2-40B4-BE49-F238E27FC236}">
                      <a16:creationId xmlns:a16="http://schemas.microsoft.com/office/drawing/2014/main" id="{641B1215-BAB0-480C-8AA2-E7A9FD3CF01E}"/>
                    </a:ext>
                  </a:extLst>
                </p:cNvPr>
                <p:cNvGrpSpPr/>
                <p:nvPr/>
              </p:nvGrpSpPr>
              <p:grpSpPr>
                <a:xfrm>
                  <a:off x="6477677" y="4491732"/>
                  <a:ext cx="2593171" cy="383928"/>
                  <a:chOff x="6477677" y="4491732"/>
                  <a:chExt cx="2593171" cy="383928"/>
                </a:xfrm>
              </p:grpSpPr>
              <p:cxnSp>
                <p:nvCxnSpPr>
                  <p:cNvPr id="24" name="Straight Arrow Connector 23">
                    <a:extLst>
                      <a:ext uri="{FF2B5EF4-FFF2-40B4-BE49-F238E27FC236}">
                        <a16:creationId xmlns:a16="http://schemas.microsoft.com/office/drawing/2014/main" id="{19233E7A-6FD0-4432-BED2-DFF50D92AA4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6477677" y="4491732"/>
                    <a:ext cx="2593171" cy="7894"/>
                  </a:xfrm>
                  <a:prstGeom prst="straightConnector1">
                    <a:avLst/>
                  </a:prstGeom>
                  <a:ln w="9525" cap="flat" cmpd="sng" algn="ctr">
                    <a:solidFill>
                      <a:schemeClr val="accent4"/>
                    </a:solidFill>
                    <a:prstDash val="solid"/>
                    <a:round/>
                    <a:headEnd type="arrow" w="med" len="med"/>
                    <a:tailEnd type="arrow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D7F51F1E-929F-4DEC-8320-83F8979B4710}"/>
                      </a:ext>
                    </a:extLst>
                  </p:cNvPr>
                  <p:cNvSpPr txBox="1"/>
                  <p:nvPr/>
                </p:nvSpPr>
                <p:spPr>
                  <a:xfrm>
                    <a:off x="7337997" y="4598661"/>
                    <a:ext cx="926536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GB" sz="12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rPr>
                      <a:t>Read/Write</a:t>
                    </a:r>
                    <a:endParaRPr lang="pl-PL" sz="12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endParaRPr>
                  </a:p>
                </p:txBody>
              </p:sp>
            </p:grpSp>
          </p:grpSp>
        </p:grpSp>
        <p:pic>
          <p:nvPicPr>
            <p:cNvPr id="3076" name="Picture 4" descr="ORC Logo">
              <a:extLst>
                <a:ext uri="{FF2B5EF4-FFF2-40B4-BE49-F238E27FC236}">
                  <a16:creationId xmlns:a16="http://schemas.microsoft.com/office/drawing/2014/main" id="{BF187D5D-55AC-4E20-B4B5-E2FEBFEE8EE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74297" y="3945874"/>
              <a:ext cx="1786352" cy="7243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639061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D336D8A-933B-4BD0-8226-3BE3135DB2E2}"/>
              </a:ext>
            </a:extLst>
          </p:cNvPr>
          <p:cNvSpPr txBox="1"/>
          <p:nvPr/>
        </p:nvSpPr>
        <p:spPr>
          <a:xfrm>
            <a:off x="2895600" y="2718036"/>
            <a:ext cx="3292889" cy="14219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GB" sz="9600" b="1" spc="-50" dirty="0">
                <a:solidFill>
                  <a:srgbClr val="EF942F"/>
                </a:solidFill>
                <a:latin typeface="Calibri Light" panose="020F0302020204030204"/>
              </a:rPr>
              <a:t>DEMO</a:t>
            </a:r>
            <a:endParaRPr lang="pl-PL" sz="9600" b="1" spc="-50" dirty="0">
              <a:solidFill>
                <a:srgbClr val="EF942F"/>
              </a:solidFill>
              <a:latin typeface="Calibri Light" panose="020F0302020204030204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C5EE29F-F3AA-451D-9F2C-A471658558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075" y="291893"/>
            <a:ext cx="5114925" cy="87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7382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D336D8A-933B-4BD0-8226-3BE3135DB2E2}"/>
              </a:ext>
            </a:extLst>
          </p:cNvPr>
          <p:cNvSpPr txBox="1"/>
          <p:nvPr/>
        </p:nvSpPr>
        <p:spPr>
          <a:xfrm>
            <a:off x="2895600" y="2718036"/>
            <a:ext cx="2996333" cy="14219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GB" sz="9600" b="1" spc="-50" dirty="0">
                <a:solidFill>
                  <a:srgbClr val="EF942F"/>
                </a:solidFill>
                <a:latin typeface="Calibri Light" panose="020F0302020204030204"/>
              </a:rPr>
              <a:t>Q &amp; A</a:t>
            </a:r>
            <a:endParaRPr lang="pl-PL" sz="9600" b="1" spc="-50" dirty="0">
              <a:solidFill>
                <a:srgbClr val="EF942F"/>
              </a:solidFill>
              <a:latin typeface="Calibri Light" panose="020F0302020204030204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C5EE29F-F3AA-451D-9F2C-A471658558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075" y="291893"/>
            <a:ext cx="5114925" cy="87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5118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3DC137-E9D9-4F8B-B4A6-62E652FAD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Resources</a:t>
            </a:r>
            <a:endParaRPr lang="pl-PL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AB2C713-02D5-4A8A-8AE1-C6673CDD61E6}"/>
              </a:ext>
            </a:extLst>
          </p:cNvPr>
          <p:cNvSpPr/>
          <p:nvPr/>
        </p:nvSpPr>
        <p:spPr>
          <a:xfrm>
            <a:off x="1381125" y="2105710"/>
            <a:ext cx="847725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1400" dirty="0">
                <a:hlinkClick r:id="rId2"/>
              </a:rPr>
              <a:t>https://community.hortonworks.com/articles/149894/llap-a-one-page-architecture-overview.html</a:t>
            </a:r>
            <a:endParaRPr lang="en-GB" sz="1400" dirty="0"/>
          </a:p>
          <a:p>
            <a:r>
              <a:rPr lang="pl-PL" sz="1400" dirty="0">
                <a:hlinkClick r:id="rId3"/>
              </a:rPr>
              <a:t>https://cwiki.apache.org/confluence/display/Hive/LLAP</a:t>
            </a:r>
            <a:endParaRPr lang="pl-PL" sz="1400" dirty="0"/>
          </a:p>
        </p:txBody>
      </p:sp>
    </p:spTree>
    <p:extLst>
      <p:ext uri="{BB962C8B-B14F-4D97-AF65-F5344CB8AC3E}">
        <p14:creationId xmlns:p14="http://schemas.microsoft.com/office/powerpoint/2010/main" val="23797384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D336D8A-933B-4BD0-8226-3BE3135DB2E2}"/>
              </a:ext>
            </a:extLst>
          </p:cNvPr>
          <p:cNvSpPr txBox="1"/>
          <p:nvPr/>
        </p:nvSpPr>
        <p:spPr>
          <a:xfrm>
            <a:off x="1666240" y="2718036"/>
            <a:ext cx="6273641" cy="14219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GB" sz="9600" b="1" spc="-50" dirty="0">
                <a:solidFill>
                  <a:srgbClr val="EF942F"/>
                </a:solidFill>
                <a:latin typeface="Calibri Light" panose="020F0302020204030204"/>
              </a:rPr>
              <a:t>THANK YOU!</a:t>
            </a:r>
            <a:endParaRPr lang="pl-PL" sz="9600" b="1" spc="-50" dirty="0">
              <a:solidFill>
                <a:srgbClr val="EF942F"/>
              </a:solidFill>
              <a:latin typeface="Calibri Light" panose="020F0302020204030204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C5EE29F-F3AA-451D-9F2C-A471658558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075" y="291893"/>
            <a:ext cx="5114925" cy="8763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76F5A5E-BEFB-48D2-98AE-2EA0E2515E40}"/>
              </a:ext>
            </a:extLst>
          </p:cNvPr>
          <p:cNvSpPr txBox="1"/>
          <p:nvPr/>
        </p:nvSpPr>
        <p:spPr>
          <a:xfrm>
            <a:off x="1910080" y="4511040"/>
            <a:ext cx="3425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3"/>
              </a:rPr>
              <a:t>tkrawczyk@future-processing.com</a:t>
            </a:r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FE7BA4-419F-48C7-9BED-7B22F4C857FF}"/>
              </a:ext>
            </a:extLst>
          </p:cNvPr>
          <p:cNvSpPr txBox="1"/>
          <p:nvPr/>
        </p:nvSpPr>
        <p:spPr>
          <a:xfrm>
            <a:off x="1908126" y="4738132"/>
            <a:ext cx="36358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3"/>
              </a:rPr>
              <a:t>szederowski@future-processing.com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807881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65C6BAC-AB65-4470-82DF-6C4FE3FC60B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92127" y="857465"/>
            <a:ext cx="7142833" cy="686855"/>
          </a:xfrm>
        </p:spPr>
        <p:txBody>
          <a:bodyPr/>
          <a:lstStyle/>
          <a:p>
            <a:r>
              <a:rPr lang="en-GB" sz="4600" b="1" dirty="0">
                <a:solidFill>
                  <a:srgbClr val="EF942F"/>
                </a:solidFill>
              </a:rPr>
              <a:t>163 Zetta bytes </a:t>
            </a:r>
            <a:r>
              <a:rPr lang="en-GB" sz="4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by 2025</a:t>
            </a:r>
            <a:endParaRPr lang="pl-PL" sz="4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046209-4831-451C-9CF1-2A894A4BCEAE}"/>
              </a:ext>
            </a:extLst>
          </p:cNvPr>
          <p:cNvSpPr txBox="1">
            <a:spLocks/>
          </p:cNvSpPr>
          <p:nvPr/>
        </p:nvSpPr>
        <p:spPr>
          <a:xfrm>
            <a:off x="1605280" y="1866053"/>
            <a:ext cx="10058400" cy="433514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3600" b="1" dirty="0">
                <a:solidFill>
                  <a:srgbClr val="EF942F"/>
                </a:solidFill>
              </a:rPr>
              <a:t>163 Zetta bytes =</a:t>
            </a:r>
          </a:p>
          <a:p>
            <a:pPr marL="0" indent="0">
              <a:buNone/>
            </a:pPr>
            <a:r>
              <a:rPr lang="en-GB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 163</a:t>
            </a:r>
            <a:r>
              <a:rPr lang="pl-PL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 000 000 000 000 000 000 000</a:t>
            </a:r>
            <a:r>
              <a:rPr lang="en-GB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bytes</a:t>
            </a:r>
          </a:p>
          <a:p>
            <a:pPr marL="0" indent="0">
              <a:buNone/>
            </a:pPr>
            <a:r>
              <a:rPr lang="en-GB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 163 *2</a:t>
            </a:r>
            <a:r>
              <a:rPr lang="en-GB" b="1" baseline="30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70 </a:t>
            </a:r>
            <a:r>
              <a:rPr lang="en-GB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bytes</a:t>
            </a:r>
            <a:r>
              <a:rPr lang="en-GB" b="1" baseline="30000" dirty="0"/>
              <a:t>  	</a:t>
            </a:r>
            <a:r>
              <a:rPr lang="en-GB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163 *</a:t>
            </a:r>
            <a:r>
              <a:rPr lang="en-GB" dirty="0"/>
              <a:t> </a:t>
            </a:r>
            <a:r>
              <a:rPr lang="en-GB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1024</a:t>
            </a:r>
            <a:r>
              <a:rPr lang="en-GB" b="1" baseline="30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7 </a:t>
            </a:r>
            <a:r>
              <a:rPr lang="en-GB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bytes</a:t>
            </a:r>
            <a:r>
              <a:rPr lang="en-GB" sz="3600" b="1" baseline="30000" dirty="0"/>
              <a:t> </a:t>
            </a:r>
          </a:p>
          <a:p>
            <a:pPr marL="0" indent="0">
              <a:buNone/>
            </a:pPr>
            <a:r>
              <a:rPr lang="en-GB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	 If 1 bytes =  One grain of rice </a:t>
            </a:r>
          </a:p>
          <a:p>
            <a:pPr marL="0" indent="0">
              <a:buNone/>
            </a:pPr>
            <a:r>
              <a:rPr lang="en-GB" sz="2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	then </a:t>
            </a:r>
            <a:r>
              <a:rPr lang="en-GB" sz="2600" b="1" dirty="0">
                <a:solidFill>
                  <a:srgbClr val="D97B20"/>
                </a:solidFill>
              </a:rPr>
              <a:t> </a:t>
            </a:r>
            <a:r>
              <a:rPr lang="en-GB" sz="2600" b="1" dirty="0">
                <a:solidFill>
                  <a:srgbClr val="EF942F"/>
                </a:solidFill>
              </a:rPr>
              <a:t>Zetta byte </a:t>
            </a:r>
            <a:r>
              <a:rPr lang="en-GB" sz="2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=  Fills the Pacific Ocean</a:t>
            </a:r>
          </a:p>
          <a:p>
            <a:pPr marL="0" indent="0">
              <a:buNone/>
            </a:pPr>
            <a:r>
              <a:rPr lang="en-GB" dirty="0"/>
              <a:t>	 </a:t>
            </a:r>
            <a:r>
              <a:rPr lang="en-GB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Watching the Netflix </a:t>
            </a:r>
            <a:r>
              <a:rPr lang="en-GB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catalog</a:t>
            </a:r>
            <a:r>
              <a:rPr lang="en-GB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</a:p>
          <a:p>
            <a:pPr marL="0" indent="0">
              <a:buNone/>
            </a:pPr>
            <a:r>
              <a:rPr lang="en-GB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	</a:t>
            </a:r>
            <a:r>
              <a:rPr lang="en-GB" b="1" dirty="0">
                <a:solidFill>
                  <a:srgbClr val="EF942F"/>
                </a:solidFill>
              </a:rPr>
              <a:t>489 million times </a:t>
            </a:r>
            <a:endParaRPr lang="pl-PL" b="1" dirty="0">
              <a:solidFill>
                <a:srgbClr val="EF942F"/>
              </a:solidFill>
            </a:endParaRPr>
          </a:p>
          <a:p>
            <a:endParaRPr lang="pl-PL" sz="3600" dirty="0"/>
          </a:p>
        </p:txBody>
      </p:sp>
    </p:spTree>
    <p:extLst>
      <p:ext uri="{BB962C8B-B14F-4D97-AF65-F5344CB8AC3E}">
        <p14:creationId xmlns:p14="http://schemas.microsoft.com/office/powerpoint/2010/main" val="4131492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2">
            <a:extLst>
              <a:ext uri="{FF2B5EF4-FFF2-40B4-BE49-F238E27FC236}">
                <a16:creationId xmlns:a16="http://schemas.microsoft.com/office/drawing/2014/main" id="{BAF35EA2-B6C1-4ED0-A6CE-ACC537F59D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5478" y="3519848"/>
            <a:ext cx="4499802" cy="3047695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CBA8437-7D9D-4544-99EC-B334C28C5D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sz="4400" b="1" spc="-50" dirty="0">
                <a:solidFill>
                  <a:srgbClr val="EF942F"/>
                </a:solidFill>
                <a:latin typeface="Calibri Light" panose="020F0302020204030204"/>
                <a:ea typeface="+mj-ea"/>
                <a:cs typeface="+mj-cs"/>
              </a:rPr>
              <a:t>Real challenge</a:t>
            </a:r>
            <a:endParaRPr lang="pl-PL" sz="3200" b="1" dirty="0">
              <a:solidFill>
                <a:srgbClr val="EF942F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6701607-9CF6-4101-9276-1D8F3B84EC15}"/>
              </a:ext>
            </a:extLst>
          </p:cNvPr>
          <p:cNvSpPr/>
          <p:nvPr/>
        </p:nvSpPr>
        <p:spPr>
          <a:xfrm>
            <a:off x="1341120" y="1944658"/>
            <a:ext cx="875792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3600" b="1" dirty="0">
                <a:solidFill>
                  <a:srgbClr val="EF942F"/>
                </a:solidFill>
              </a:rPr>
              <a:t>IoT Data </a:t>
            </a:r>
          </a:p>
          <a:p>
            <a:pPr lvl="1"/>
            <a:r>
              <a:rPr lang="en-GB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50 TB Initial Load</a:t>
            </a:r>
          </a:p>
          <a:p>
            <a:pPr lvl="1"/>
            <a:r>
              <a:rPr lang="en-GB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20 GB Daily Load (Batch Mode)</a:t>
            </a:r>
          </a:p>
          <a:p>
            <a:r>
              <a:rPr lang="en-US" sz="3600" b="1" dirty="0">
                <a:solidFill>
                  <a:srgbClr val="EF942F"/>
                </a:solidFill>
              </a:rPr>
              <a:t>Wide Spectrum of Query Analysis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Detailed Queries (Point Queries)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Queries with lot of aggregations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Full scan queries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OLAP Cubes</a:t>
            </a:r>
            <a:endParaRPr lang="pl-PL" sz="2400" dirty="0"/>
          </a:p>
        </p:txBody>
      </p:sp>
    </p:spTree>
    <p:extLst>
      <p:ext uri="{BB962C8B-B14F-4D97-AF65-F5344CB8AC3E}">
        <p14:creationId xmlns:p14="http://schemas.microsoft.com/office/powerpoint/2010/main" val="854618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9422A7C-2591-4C88-A6AD-D37C8F1E98B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sz="4400" b="1" spc="-50" dirty="0">
                <a:solidFill>
                  <a:srgbClr val="EF942F"/>
                </a:solidFill>
                <a:latin typeface="Calibri Light" panose="020F0302020204030204"/>
                <a:ea typeface="+mj-ea"/>
                <a:cs typeface="+mj-cs"/>
              </a:rPr>
              <a:t>Challenge</a:t>
            </a:r>
            <a:endParaRPr lang="pl-PL" sz="3200" b="1" dirty="0">
              <a:solidFill>
                <a:srgbClr val="EF942F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1255639-6645-476D-B9B2-03596537ADC7}"/>
              </a:ext>
            </a:extLst>
          </p:cNvPr>
          <p:cNvSpPr/>
          <p:nvPr/>
        </p:nvSpPr>
        <p:spPr>
          <a:xfrm>
            <a:off x="2933700" y="2239990"/>
            <a:ext cx="6096000" cy="3110595"/>
          </a:xfrm>
          <a:prstGeom prst="rect">
            <a:avLst/>
          </a:prstGeom>
        </p:spPr>
        <p:txBody>
          <a:bodyPr>
            <a:spAutoFit/>
          </a:bodyPr>
          <a:lstStyle/>
          <a:p>
            <a:pPr marL="91440" marR="0" lvl="0" indent="-91440" algn="ctr" defTabSz="91440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E48312"/>
              </a:buClr>
              <a:buSzPct val="100000"/>
              <a:buFont typeface="Calibri" panose="020F0502020204030204" pitchFamily="34" charset="0"/>
              <a:buChar char=" "/>
              <a:tabLst/>
              <a:defRPr/>
            </a:pPr>
            <a:r>
              <a:rPr kumimoji="0" 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</a:rPr>
              <a:t>How to choose proper </a:t>
            </a:r>
          </a:p>
          <a:p>
            <a:pPr marL="91440" marR="0" lvl="0" indent="-91440" algn="ctr" defTabSz="91440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E48312"/>
              </a:buClr>
              <a:buSzPct val="100000"/>
              <a:buFont typeface="Calibri" panose="020F0502020204030204" pitchFamily="34" charset="0"/>
              <a:buChar char=" "/>
              <a:tabLst/>
              <a:defRPr/>
            </a:pPr>
            <a:r>
              <a:rPr kumimoji="0" 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EF942F"/>
                </a:solidFill>
                <a:effectLst/>
                <a:uLnTx/>
                <a:uFillTx/>
              </a:rPr>
              <a:t>query execution engine?</a:t>
            </a:r>
          </a:p>
          <a:p>
            <a:pPr marL="91440" marR="0" lvl="0" indent="-91440" algn="ctr" defTabSz="91440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E48312"/>
              </a:buClr>
              <a:buSzPct val="100000"/>
              <a:buFont typeface="Calibri" panose="020F0502020204030204" pitchFamily="34" charset="0"/>
              <a:buChar char=" "/>
              <a:tabLst/>
              <a:defRPr/>
            </a:pPr>
            <a:r>
              <a:rPr lang="en-US" sz="4800" b="1" kern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Theory…</a:t>
            </a:r>
            <a:endParaRPr kumimoji="0" lang="pl-PL" sz="4800" b="1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7926842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EEE0501-0B27-49F1-9A1D-C090A101B40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sz="4400" b="1" spc="-50" dirty="0">
                <a:solidFill>
                  <a:srgbClr val="EF942F"/>
                </a:solidFill>
                <a:latin typeface="Calibri Light" panose="020F0302020204030204"/>
                <a:ea typeface="+mj-ea"/>
                <a:cs typeface="+mj-cs"/>
              </a:rPr>
              <a:t>SMP vs MPP</a:t>
            </a:r>
            <a:endParaRPr lang="pl-PL" sz="3200" b="1" dirty="0">
              <a:solidFill>
                <a:srgbClr val="EF942F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886DADC-4CFB-47D7-8D3E-614D9036971F}"/>
              </a:ext>
            </a:extLst>
          </p:cNvPr>
          <p:cNvGrpSpPr/>
          <p:nvPr/>
        </p:nvGrpSpPr>
        <p:grpSpPr>
          <a:xfrm>
            <a:off x="1097279" y="1845734"/>
            <a:ext cx="5209245" cy="4322963"/>
            <a:chOff x="1097279" y="1845734"/>
            <a:chExt cx="5209245" cy="4322963"/>
          </a:xfrm>
        </p:grpSpPr>
        <p:sp>
          <p:nvSpPr>
            <p:cNvPr id="3" name="Content Placeholder 7">
              <a:extLst>
                <a:ext uri="{FF2B5EF4-FFF2-40B4-BE49-F238E27FC236}">
                  <a16:creationId xmlns:a16="http://schemas.microsoft.com/office/drawing/2014/main" id="{93913941-5CC6-48F1-80C2-B2484C6B7ECD}"/>
                </a:ext>
              </a:extLst>
            </p:cNvPr>
            <p:cNvSpPr txBox="1">
              <a:spLocks/>
            </p:cNvSpPr>
            <p:nvPr/>
          </p:nvSpPr>
          <p:spPr>
            <a:xfrm>
              <a:off x="1097279" y="1845734"/>
              <a:ext cx="4937760" cy="4023360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Symmetric Multi Processing (SMP)</a:t>
              </a:r>
              <a:endParaRPr lang="pl-PL" sz="24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pic>
          <p:nvPicPr>
            <p:cNvPr id="5" name="Picture 2" descr=" ">
              <a:extLst>
                <a:ext uri="{FF2B5EF4-FFF2-40B4-BE49-F238E27FC236}">
                  <a16:creationId xmlns:a16="http://schemas.microsoft.com/office/drawing/2014/main" id="{271A0A0E-E5A9-43CE-9D1F-1A2AC586FC1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7497" y="2508208"/>
              <a:ext cx="4969027" cy="36604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9BC840BA-9556-4F88-893B-A15DA2163A24}"/>
              </a:ext>
            </a:extLst>
          </p:cNvPr>
          <p:cNvGrpSpPr/>
          <p:nvPr/>
        </p:nvGrpSpPr>
        <p:grpSpPr>
          <a:xfrm>
            <a:off x="6217920" y="1845735"/>
            <a:ext cx="5464005" cy="4322962"/>
            <a:chOff x="6217920" y="1845735"/>
            <a:chExt cx="5464005" cy="4322962"/>
          </a:xfrm>
        </p:grpSpPr>
        <p:sp>
          <p:nvSpPr>
            <p:cNvPr id="4" name="Content Placeholder 8">
              <a:extLst>
                <a:ext uri="{FF2B5EF4-FFF2-40B4-BE49-F238E27FC236}">
                  <a16:creationId xmlns:a16="http://schemas.microsoft.com/office/drawing/2014/main" id="{829C0236-9FA9-443D-A2A2-645EBC4ED271}"/>
                </a:ext>
              </a:extLst>
            </p:cNvPr>
            <p:cNvSpPr txBox="1">
              <a:spLocks/>
            </p:cNvSpPr>
            <p:nvPr/>
          </p:nvSpPr>
          <p:spPr>
            <a:xfrm>
              <a:off x="6217920" y="1845735"/>
              <a:ext cx="4937760" cy="4023360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pl-PL" sz="2400" b="1" dirty="0">
                  <a:solidFill>
                    <a:srgbClr val="EF942F"/>
                  </a:solidFill>
                </a:rPr>
                <a:t>Massively Parallel Processing (MPP)</a:t>
              </a:r>
              <a:endParaRPr lang="pl-PL" sz="2400" dirty="0">
                <a:solidFill>
                  <a:srgbClr val="EF942F"/>
                </a:solidFill>
              </a:endParaRPr>
            </a:p>
          </p:txBody>
        </p:sp>
        <p:pic>
          <p:nvPicPr>
            <p:cNvPr id="6" name="Picture 2" descr=" ">
              <a:extLst>
                <a:ext uri="{FF2B5EF4-FFF2-40B4-BE49-F238E27FC236}">
                  <a16:creationId xmlns:a16="http://schemas.microsoft.com/office/drawing/2014/main" id="{EE70570D-F840-4E54-A285-EADE382B28D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15216" y="2508208"/>
              <a:ext cx="5266709" cy="36604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674658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FAA10E9-E3DE-4E76-8B62-1BDEF3B6B61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92127" y="857465"/>
            <a:ext cx="11064593" cy="957299"/>
          </a:xfrm>
        </p:spPr>
        <p:txBody>
          <a:bodyPr/>
          <a:lstStyle/>
          <a:p>
            <a:r>
              <a:rPr lang="pl-PL" b="1" dirty="0">
                <a:solidFill>
                  <a:srgbClr val="EF942F"/>
                </a:solidFill>
              </a:rPr>
              <a:t>Relational</a:t>
            </a:r>
            <a:r>
              <a:rPr lang="en-GB" b="1" dirty="0"/>
              <a:t> </a:t>
            </a:r>
            <a:r>
              <a:rPr lang="en-GB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Databases</a:t>
            </a:r>
            <a:r>
              <a:rPr lang="pl-PL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and </a:t>
            </a:r>
            <a:r>
              <a:rPr lang="pl-PL" b="1" dirty="0">
                <a:solidFill>
                  <a:srgbClr val="EF942F"/>
                </a:solidFill>
              </a:rPr>
              <a:t>Non-Relational </a:t>
            </a:r>
            <a:r>
              <a:rPr lang="pl-PL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Databases</a:t>
            </a:r>
            <a:r>
              <a:rPr lang="en-GB" b="1" dirty="0"/>
              <a:t> </a:t>
            </a:r>
            <a:r>
              <a:rPr lang="en-GB" dirty="0"/>
              <a:t>(</a:t>
            </a:r>
            <a:r>
              <a:rPr lang="en-GB" b="1" dirty="0">
                <a:solidFill>
                  <a:srgbClr val="EF942F"/>
                </a:solidFill>
              </a:rPr>
              <a:t>NoSQL</a:t>
            </a:r>
            <a:r>
              <a:rPr lang="en-GB" b="1" dirty="0">
                <a:solidFill>
                  <a:srgbClr val="D97B20"/>
                </a:solidFill>
              </a:rPr>
              <a:t> </a:t>
            </a:r>
            <a:r>
              <a:rPr lang="en-GB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Databases)</a:t>
            </a:r>
            <a:endParaRPr lang="pl-PL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Content Placeholder 9">
            <a:extLst>
              <a:ext uri="{FF2B5EF4-FFF2-40B4-BE49-F238E27FC236}">
                <a16:creationId xmlns:a16="http://schemas.microsoft.com/office/drawing/2014/main" id="{24F9A556-5808-45AF-A49B-4E8F14525AAE}"/>
              </a:ext>
            </a:extLst>
          </p:cNvPr>
          <p:cNvSpPr txBox="1">
            <a:spLocks/>
          </p:cNvSpPr>
          <p:nvPr/>
        </p:nvSpPr>
        <p:spPr>
          <a:xfrm>
            <a:off x="1137919" y="2089574"/>
            <a:ext cx="4937760" cy="4023360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pl-PL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Relational Databases</a:t>
            </a:r>
            <a:endParaRPr lang="en-GB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(+) Relational databases work with </a:t>
            </a:r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structured data</a:t>
            </a: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(+) Support </a:t>
            </a:r>
            <a:r>
              <a:rPr lang="en-US" sz="2800" b="1" dirty="0">
                <a:solidFill>
                  <a:srgbClr val="EF942F"/>
                </a:solidFill>
              </a:rPr>
              <a:t>ACID</a:t>
            </a: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transactional consistency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(-) </a:t>
            </a:r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Data is normalized</a:t>
            </a: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meaning lots of joins, which affects speed.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(-) Problems working with </a:t>
            </a:r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semi-structured data</a:t>
            </a:r>
            <a:endParaRPr lang="pl-PL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Content Placeholder 10">
            <a:extLst>
              <a:ext uri="{FF2B5EF4-FFF2-40B4-BE49-F238E27FC236}">
                <a16:creationId xmlns:a16="http://schemas.microsoft.com/office/drawing/2014/main" id="{EABB6854-25F3-4A5E-8AD5-3F434153C60C}"/>
              </a:ext>
            </a:extLst>
          </p:cNvPr>
          <p:cNvSpPr txBox="1">
            <a:spLocks/>
          </p:cNvSpPr>
          <p:nvPr/>
        </p:nvSpPr>
        <p:spPr>
          <a:xfrm>
            <a:off x="6258560" y="2089575"/>
            <a:ext cx="4937760" cy="40233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pl-PL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Non-relational/NoSQL</a:t>
            </a:r>
            <a:endParaRPr lang="en-GB" sz="3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GB" sz="2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(+) </a:t>
            </a:r>
            <a:r>
              <a:rPr lang="pl-PL" sz="2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Schema-free</a:t>
            </a:r>
            <a:r>
              <a:rPr lang="pl-PL" sz="2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or </a:t>
            </a:r>
            <a:r>
              <a:rPr lang="pl-PL" sz="2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Schema-on-read</a:t>
            </a:r>
            <a:r>
              <a:rPr lang="pl-PL" sz="2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options</a:t>
            </a:r>
            <a:endParaRPr lang="en-GB" sz="2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GB" sz="2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(+)</a:t>
            </a:r>
            <a:r>
              <a:rPr lang="en-US" sz="2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Work with </a:t>
            </a:r>
            <a:r>
              <a:rPr lang="en-US" sz="2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unstructured</a:t>
            </a:r>
            <a:r>
              <a:rPr lang="en-US" sz="2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and </a:t>
            </a:r>
            <a:r>
              <a:rPr lang="en-US" sz="2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semi-structured</a:t>
            </a:r>
            <a:r>
              <a:rPr lang="en-US" sz="2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data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Weaker or eventual consistency (</a:t>
            </a:r>
            <a:r>
              <a:rPr lang="en-US" sz="2600" b="1" dirty="0">
                <a:solidFill>
                  <a:srgbClr val="EF942F"/>
                </a:solidFill>
              </a:rPr>
              <a:t>BASE / CAP</a:t>
            </a:r>
            <a:r>
              <a:rPr lang="en-US" sz="2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 instead of ACID</a:t>
            </a:r>
            <a:endParaRPr lang="en-GB" sz="2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GB" sz="2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(-) No Standard </a:t>
            </a:r>
            <a:r>
              <a:rPr lang="en-GB" sz="2600" b="1" dirty="0">
                <a:solidFill>
                  <a:srgbClr val="EF942F"/>
                </a:solidFill>
              </a:rPr>
              <a:t>SQL</a:t>
            </a:r>
            <a:r>
              <a:rPr lang="en-GB" sz="2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support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748815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9DD53D4-F4DD-4FB9-9F6D-E0E6D694B0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92127" y="857465"/>
            <a:ext cx="7417153" cy="957299"/>
          </a:xfrm>
        </p:spPr>
        <p:txBody>
          <a:bodyPr/>
          <a:lstStyle/>
          <a:p>
            <a:r>
              <a:rPr lang="pl-PL" sz="4400" b="1" spc="-50" dirty="0">
                <a:solidFill>
                  <a:srgbClr val="EF942F"/>
                </a:solidFill>
                <a:latin typeface="Calibri Light" panose="020F0302020204030204"/>
                <a:ea typeface="+mj-ea"/>
                <a:cs typeface="+mj-cs"/>
              </a:rPr>
              <a:t>NoSQL </a:t>
            </a:r>
            <a:r>
              <a:rPr lang="en-GB" sz="4400" b="1" spc="-50" dirty="0">
                <a:solidFill>
                  <a:srgbClr val="EF942F"/>
                </a:solidFill>
                <a:latin typeface="Calibri Light" panose="020F0302020204030204"/>
                <a:ea typeface="+mj-ea"/>
                <a:cs typeface="+mj-cs"/>
              </a:rPr>
              <a:t>Databases </a:t>
            </a:r>
            <a:r>
              <a:rPr lang="pl-PL" sz="4400" b="1" spc="-50" dirty="0">
                <a:solidFill>
                  <a:srgbClr val="EF942F"/>
                </a:solidFill>
                <a:latin typeface="Calibri Light" panose="020F0302020204030204"/>
                <a:ea typeface="+mj-ea"/>
                <a:cs typeface="+mj-cs"/>
              </a:rPr>
              <a:t>Categories</a:t>
            </a:r>
            <a:endParaRPr lang="pl-PL" sz="3200" dirty="0">
              <a:solidFill>
                <a:srgbClr val="EF942F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92EA3C4-CDFB-4C12-8F3C-6195D1FF7165}"/>
              </a:ext>
            </a:extLst>
          </p:cNvPr>
          <p:cNvSpPr/>
          <p:nvPr/>
        </p:nvSpPr>
        <p:spPr>
          <a:xfrm>
            <a:off x="1768444" y="2218173"/>
            <a:ext cx="5526436" cy="19636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lnSpc>
                <a:spcPct val="80000"/>
              </a:lnSpc>
              <a:spcBef>
                <a:spcPts val="1000"/>
              </a:spcBef>
              <a:buFont typeface="Wingdings" panose="05000000000000000000" pitchFamily="2" charset="2"/>
              <a:buChar char="§"/>
            </a:pPr>
            <a:r>
              <a:rPr lang="pl-PL" sz="3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Key-Value Stores</a:t>
            </a:r>
            <a:endParaRPr lang="en-GB" sz="3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28600" indent="-228600">
              <a:lnSpc>
                <a:spcPct val="80000"/>
              </a:lnSpc>
              <a:spcBef>
                <a:spcPts val="1000"/>
              </a:spcBef>
              <a:buFont typeface="Wingdings" panose="05000000000000000000" pitchFamily="2" charset="2"/>
              <a:buChar char="§"/>
            </a:pPr>
            <a:r>
              <a:rPr lang="pl-PL" sz="3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Document Stores</a:t>
            </a:r>
            <a:endParaRPr lang="en-GB" sz="3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28600" indent="-228600">
              <a:lnSpc>
                <a:spcPct val="80000"/>
              </a:lnSpc>
              <a:spcBef>
                <a:spcPts val="1000"/>
              </a:spcBef>
              <a:buFont typeface="Wingdings" panose="05000000000000000000" pitchFamily="2" charset="2"/>
              <a:buChar char="§"/>
            </a:pPr>
            <a:r>
              <a:rPr lang="pl-PL" sz="3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Wide-Column Stores</a:t>
            </a:r>
            <a:endParaRPr lang="en-GB" sz="3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28600" indent="-228600">
              <a:lnSpc>
                <a:spcPct val="80000"/>
              </a:lnSpc>
              <a:spcBef>
                <a:spcPts val="1000"/>
              </a:spcBef>
              <a:buFont typeface="Wingdings" panose="05000000000000000000" pitchFamily="2" charset="2"/>
              <a:buChar char="§"/>
            </a:pPr>
            <a:r>
              <a:rPr lang="en-GB" sz="3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Graph</a:t>
            </a:r>
            <a:endParaRPr lang="pl-PL" sz="3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FF34D8-4BA1-47FF-8280-25CB1F8227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6480" y="1814764"/>
            <a:ext cx="1961833" cy="19736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DBE0064-C5B5-41C5-997D-5DF899E44B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0927" y="1814764"/>
            <a:ext cx="2220913" cy="21000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673F3DC-F81B-48F3-B05E-4ABAF298B3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90927" y="4181787"/>
            <a:ext cx="1921192" cy="20538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91D24E8-7350-4AF1-9360-65CB19E5BB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6071" y="4112170"/>
            <a:ext cx="2037618" cy="21931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64F9AE2-4D15-41DF-BC66-3C32339320D7}"/>
              </a:ext>
            </a:extLst>
          </p:cNvPr>
          <p:cNvSpPr txBox="1"/>
          <p:nvPr/>
        </p:nvSpPr>
        <p:spPr>
          <a:xfrm>
            <a:off x="10363200" y="6348804"/>
            <a:ext cx="15672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err="1"/>
              <a:t>Source:DataVersity</a:t>
            </a:r>
            <a:endParaRPr lang="pl-PL" sz="1400" dirty="0"/>
          </a:p>
        </p:txBody>
      </p:sp>
    </p:spTree>
    <p:extLst>
      <p:ext uri="{BB962C8B-B14F-4D97-AF65-F5344CB8AC3E}">
        <p14:creationId xmlns:p14="http://schemas.microsoft.com/office/powerpoint/2010/main" val="369906828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T_TILE" val="YES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T_TILE" val="YES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T_TILE" val="YES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T_TILE" val="YES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T_TILE" val="YES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T_TILE" val="YES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T_TILE" val="YES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T_TILE" val="YES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T_TILE" val="YES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T_TILE" val="YES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T_TILE" val="YES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T_TILE" val="YES"/>
</p:tagLst>
</file>

<file path=ppt/theme/theme1.xml><?xml version="1.0" encoding="utf-8"?>
<a:theme xmlns:a="http://schemas.openxmlformats.org/drawingml/2006/main" name="COVE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">
  <a:themeElements>
    <a:clrScheme name="FP_Brand">
      <a:dk1>
        <a:sysClr val="windowText" lastClr="000000"/>
      </a:dk1>
      <a:lt1>
        <a:srgbClr val="FFFFFF"/>
      </a:lt1>
      <a:dk2>
        <a:srgbClr val="FFFFFF"/>
      </a:dk2>
      <a:lt2>
        <a:srgbClr val="262626"/>
      </a:lt2>
      <a:accent1>
        <a:srgbClr val="FFA000"/>
      </a:accent1>
      <a:accent2>
        <a:srgbClr val="FF5F00"/>
      </a:accent2>
      <a:accent3>
        <a:srgbClr val="00B9E7"/>
      </a:accent3>
      <a:accent4>
        <a:srgbClr val="3777BC"/>
      </a:accent4>
      <a:accent5>
        <a:srgbClr val="A44082"/>
      </a:accent5>
      <a:accent6>
        <a:srgbClr val="5E2E86"/>
      </a:accent6>
      <a:hlink>
        <a:srgbClr val="FF5F00"/>
      </a:hlink>
      <a:folHlink>
        <a:srgbClr val="7F7F7F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COVE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8286</TotalTime>
  <Words>1023</Words>
  <Application>Microsoft Office PowerPoint</Application>
  <PresentationFormat>Widescreen</PresentationFormat>
  <Paragraphs>307</Paragraphs>
  <Slides>34</Slides>
  <Notes>2</Notes>
  <HiddenSlides>3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34</vt:i4>
      </vt:variant>
    </vt:vector>
  </HeadingPairs>
  <TitlesOfParts>
    <vt:vector size="52" baseType="lpstr">
      <vt:lpstr>ＭＳ 明朝</vt:lpstr>
      <vt:lpstr>Arial</vt:lpstr>
      <vt:lpstr>Bahnschrift SemiBold</vt:lpstr>
      <vt:lpstr>Calibri</vt:lpstr>
      <vt:lpstr>Calibri Light</vt:lpstr>
      <vt:lpstr>Consolas</vt:lpstr>
      <vt:lpstr>Helvetica Neue</vt:lpstr>
      <vt:lpstr>Malleable-FP</vt:lpstr>
      <vt:lpstr>Malleable-FP Thin</vt:lpstr>
      <vt:lpstr>Segoe</vt:lpstr>
      <vt:lpstr>Segoe Light</vt:lpstr>
      <vt:lpstr>Segoe UI</vt:lpstr>
      <vt:lpstr>Segoe UI Light</vt:lpstr>
      <vt:lpstr>Segoe UI Semilight</vt:lpstr>
      <vt:lpstr>Wingdings</vt:lpstr>
      <vt:lpstr>COVER</vt:lpstr>
      <vt:lpstr>CONTENT</vt:lpstr>
      <vt:lpstr>1_COVER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Resources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Filip Sitko</dc:creator>
  <cp:lastModifiedBy>tkrawczyk</cp:lastModifiedBy>
  <cp:revision>290</cp:revision>
  <dcterms:created xsi:type="dcterms:W3CDTF">2016-06-22T10:14:21Z</dcterms:created>
  <dcterms:modified xsi:type="dcterms:W3CDTF">2018-11-13T18:54:31Z</dcterms:modified>
</cp:coreProperties>
</file>